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83" r:id="rId3"/>
    <p:sldId id="302" r:id="rId4"/>
    <p:sldId id="526" r:id="rId5"/>
    <p:sldId id="527" r:id="rId6"/>
    <p:sldId id="529" r:id="rId7"/>
    <p:sldId id="528" r:id="rId8"/>
    <p:sldId id="530" r:id="rId9"/>
    <p:sldId id="522" r:id="rId10"/>
    <p:sldId id="533" r:id="rId11"/>
    <p:sldId id="523" r:id="rId12"/>
    <p:sldId id="381" r:id="rId13"/>
    <p:sldId id="532" r:id="rId14"/>
    <p:sldId id="535" r:id="rId15"/>
    <p:sldId id="536" r:id="rId16"/>
    <p:sldId id="540" r:id="rId17"/>
    <p:sldId id="541" r:id="rId18"/>
    <p:sldId id="542" r:id="rId19"/>
    <p:sldId id="539" r:id="rId20"/>
    <p:sldId id="537" r:id="rId21"/>
    <p:sldId id="53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40"/>
    <p:restoredTop sz="88312"/>
  </p:normalViewPr>
  <p:slideViewPr>
    <p:cSldViewPr snapToGrid="0">
      <p:cViewPr varScale="1">
        <p:scale>
          <a:sx n="118" d="100"/>
          <a:sy n="118" d="100"/>
        </p:scale>
        <p:origin x="8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E997C9A2-714F-40F1-A449-E3B567BF2191}">
      <dgm:prSet custT="1"/>
      <dgm:spPr/>
      <dgm:t>
        <a:bodyPr/>
        <a:lstStyle/>
        <a:p>
          <a:r>
            <a:rPr lang="en-US" sz="2400"/>
            <a:t>The Planning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How do we make software artifacts “good”? What does that mean? Who decides?</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Organizational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What are people’s needs? How do we design software artifacts that meets those needs?</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Implementation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 how to design software artifacts that are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8311243" cy="11576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we make software artifacts “good”? What does that mean? Who decides?</a:t>
          </a:r>
        </a:p>
      </dsp:txBody>
      <dsp:txXfrm>
        <a:off x="0" y="247531"/>
        <a:ext cx="8311243" cy="1157625"/>
      </dsp:txXfrm>
    </dsp:sp>
    <dsp:sp modelId="{43D2748E-F233-4117-A263-D994A3D777A0}">
      <dsp:nvSpPr>
        <dsp:cNvPr id="0" name=""/>
        <dsp:cNvSpPr/>
      </dsp:nvSpPr>
      <dsp:spPr>
        <a:xfrm>
          <a:off x="415562" y="26131"/>
          <a:ext cx="5817870"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dsp:txBody>
      <dsp:txXfrm>
        <a:off x="437178" y="47747"/>
        <a:ext cx="5774638" cy="399568"/>
      </dsp:txXfrm>
    </dsp:sp>
    <dsp:sp modelId="{0D116FDA-C199-4724-BDFF-B6B6DD9C39F4}">
      <dsp:nvSpPr>
        <dsp:cNvPr id="0" name=""/>
        <dsp:cNvSpPr/>
      </dsp:nvSpPr>
      <dsp:spPr>
        <a:xfrm>
          <a:off x="0" y="1707556"/>
          <a:ext cx="8311243" cy="11576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dsp:txBody>
      <dsp:txXfrm>
        <a:off x="0" y="1707556"/>
        <a:ext cx="8311243" cy="1157625"/>
      </dsp:txXfrm>
    </dsp:sp>
    <dsp:sp modelId="{5DA3FF59-85F1-4735-B3A9-18751F101F6E}">
      <dsp:nvSpPr>
        <dsp:cNvPr id="0" name=""/>
        <dsp:cNvSpPr/>
      </dsp:nvSpPr>
      <dsp:spPr>
        <a:xfrm>
          <a:off x="415562" y="1486156"/>
          <a:ext cx="5817870"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Organizational Scale</a:t>
          </a:r>
        </a:p>
      </dsp:txBody>
      <dsp:txXfrm>
        <a:off x="437178" y="1507772"/>
        <a:ext cx="5774638" cy="399568"/>
      </dsp:txXfrm>
    </dsp:sp>
    <dsp:sp modelId="{A19FAB4D-117A-4965-8A0A-D6E6E7E1F541}">
      <dsp:nvSpPr>
        <dsp:cNvPr id="0" name=""/>
        <dsp:cNvSpPr/>
      </dsp:nvSpPr>
      <dsp:spPr>
        <a:xfrm>
          <a:off x="0" y="3167580"/>
          <a:ext cx="8311243" cy="11576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dsp:txBody>
      <dsp:txXfrm>
        <a:off x="0" y="3167580"/>
        <a:ext cx="8311243" cy="1157625"/>
      </dsp:txXfrm>
    </dsp:sp>
    <dsp:sp modelId="{22921543-69A4-4F5E-BB18-7A033233EAEB}">
      <dsp:nvSpPr>
        <dsp:cNvPr id="0" name=""/>
        <dsp:cNvSpPr/>
      </dsp:nvSpPr>
      <dsp:spPr>
        <a:xfrm>
          <a:off x="415562" y="2946181"/>
          <a:ext cx="5817870"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dsp:txBody>
      <dsp:txXfrm>
        <a:off x="437178" y="2967797"/>
        <a:ext cx="577463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4/29/25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00F8C-9DF2-4552-F951-73A5BBA36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73686-2123-5308-DFAF-5CD61379D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28DCE-F75D-5847-4B3C-609AF7CEFA7D}"/>
              </a:ext>
            </a:extLst>
          </p:cNvPr>
          <p:cNvSpPr>
            <a:spLocks noGrp="1"/>
          </p:cNvSpPr>
          <p:nvPr>
            <p:ph type="body" idx="1"/>
          </p:nvPr>
        </p:nvSpPr>
        <p:spPr/>
        <p:txBody>
          <a:bodyPr/>
          <a:lstStyle/>
          <a:p>
            <a:r>
              <a:rPr lang="en-US"/>
              <a:t>QUESTION TIME</a:t>
            </a:r>
            <a:r>
              <a:rPr lang="en-US">
                <a:ea typeface="Calibri"/>
                <a:cs typeface="Calibri"/>
              </a:rPr>
              <a:t>: okay, based on what you know of history, who would have been the first to run into problems where they needed to think about software at the level of an engineering design process?</a:t>
            </a:r>
            <a:endParaRPr lang="en-US"/>
          </a:p>
        </p:txBody>
      </p:sp>
      <p:sp>
        <p:nvSpPr>
          <p:cNvPr id="4" name="Slide Number Placeholder 3">
            <a:extLst>
              <a:ext uri="{FF2B5EF4-FFF2-40B4-BE49-F238E27FC236}">
                <a16:creationId xmlns:a16="http://schemas.microsoft.com/office/drawing/2014/main" id="{D9900BD3-9806-A60B-102E-AFB92678D836}"/>
              </a:ext>
            </a:extLst>
          </p:cNvPr>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809447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2B0D-6C9D-FB7F-7918-808305798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707F5-A314-5DD2-807D-1D437A395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FB228-5941-3231-3C21-B21B91DDF5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5D2EC7-5CE9-E925-D2DF-EA125AF712EB}"/>
              </a:ext>
            </a:extLst>
          </p:cNvPr>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931437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1E57-EDA3-848B-24CD-529269A6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D06D-20B6-3F8A-5958-9976E6BB0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C1F7A-0139-271A-237A-E03FE243D6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737408-32FC-7AB4-C496-ABDA2AEEA6DB}"/>
              </a:ext>
            </a:extLst>
          </p:cNvPr>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9473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FE31-2080-FB47-471C-AF465A2A0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0D5DF9-9C9F-BBB1-D23B-49591C2572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596CE4-67D4-2D9F-AADC-F111D246D78E}"/>
              </a:ext>
            </a:extLst>
          </p:cNvPr>
          <p:cNvSpPr>
            <a:spLocks noGrp="1"/>
          </p:cNvSpPr>
          <p:nvPr>
            <p:ph type="body" idx="1"/>
          </p:nvPr>
        </p:nvSpPr>
        <p:spPr/>
        <p:txBody>
          <a:bodyPr/>
          <a:lstStyle/>
          <a:p>
            <a:r>
              <a:rPr lang="en-US"/>
              <a:t>This way of thinking about engineering is not unique to software engineering. A friend who I worked with at her capacity as a designer mentioned bathrooms as a really visceral example. There are lots of implementation details: how do you make a toilet flush, or a ground-fault circuit interrupter… interrupt ground faults?</a:t>
            </a:r>
          </a:p>
        </p:txBody>
      </p:sp>
      <p:sp>
        <p:nvSpPr>
          <p:cNvPr id="4" name="Slide Number Placeholder 3">
            <a:extLst>
              <a:ext uri="{FF2B5EF4-FFF2-40B4-BE49-F238E27FC236}">
                <a16:creationId xmlns:a16="http://schemas.microsoft.com/office/drawing/2014/main" id="{84C299C0-A99D-7979-EAC1-D3091F97B5BC}"/>
              </a:ext>
            </a:extLst>
          </p:cNvPr>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403876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E76C5-6286-D9AD-A92E-49FD8736A3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29654-A387-FA75-201F-E4732F2D0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87BC4-8BE6-C62F-AC2E-1C76CA1CAF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Remember the organization level is about what what people’s needs are, and how we design artifacts that meet those needs. Frankly, I remembered finding a lot more funny memes of hilarious ways that bathrooms failed to meet the needs of folks. Remember, that’s what this course focuses on: making sure software meets the identified needs of human beings. Something I noticed about this was that the examples I thought of in “implementing” mostly dealt with things in isolation, whereas these examples all involve the interaction of two different components. Integration testing is something we’ll talk more about!</a:t>
            </a:r>
            <a:endParaRPr lang="en-US"/>
          </a:p>
        </p:txBody>
      </p:sp>
      <p:sp>
        <p:nvSpPr>
          <p:cNvPr id="4" name="Slide Number Placeholder 3">
            <a:extLst>
              <a:ext uri="{FF2B5EF4-FFF2-40B4-BE49-F238E27FC236}">
                <a16:creationId xmlns:a16="http://schemas.microsoft.com/office/drawing/2014/main" id="{F12BADF7-9E43-1B90-709B-FC408A36B05C}"/>
              </a:ext>
            </a:extLst>
          </p:cNvPr>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67474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00768-43A6-0EB9-7C21-FD9392992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E8D3D-0867-943F-A682-0F088AAF4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5A264-8E4D-C5EC-700A-B83ED1A5D102}"/>
              </a:ext>
            </a:extLst>
          </p:cNvPr>
          <p:cNvSpPr>
            <a:spLocks noGrp="1"/>
          </p:cNvSpPr>
          <p:nvPr>
            <p:ph type="body" idx="1"/>
          </p:nvPr>
        </p:nvSpPr>
        <p:spPr/>
        <p:txBody>
          <a:bodyPr/>
          <a:lstStyle/>
          <a:p>
            <a:r>
              <a:rPr lang="en-US"/>
              <a:t>Okay, I’m guessing nobody here has significant architecture training, but “architecture” is the field that encompasses most of the ”planning design” aspects of building a bathroom. Nevertheless, you all know what it feels like to be in a room that welcomes you and feels good to be in. You also know what it feels like to use a software artifact that was designed merely to satisfy user needs versus a software artifact that feels </a:t>
            </a:r>
            <a:r>
              <a:rPr lang="en-US" i="1"/>
              <a:t>good</a:t>
            </a:r>
            <a:r>
              <a:rPr lang="en-US" i="0"/>
              <a:t>, even if it’s subjective and hard to articulate</a:t>
            </a:r>
            <a:r>
              <a:rPr lang="en-US"/>
              <a:t>. This aspect of design is </a:t>
            </a:r>
            <a:r>
              <a:rPr lang="en-US" i="1"/>
              <a:t>much </a:t>
            </a:r>
            <a:r>
              <a:rPr lang="en-US" i="0"/>
              <a:t>more diffuse in computer science and software engineering; some of it is treated as public policy, some of it is the School of Public Policy, some of it is in the College of Arts, Media, and Design, and some of it is in Khoury, especially the human-computer interaction parts.</a:t>
            </a:r>
            <a:endParaRPr lang="en-US"/>
          </a:p>
        </p:txBody>
      </p:sp>
      <p:sp>
        <p:nvSpPr>
          <p:cNvPr id="4" name="Slide Number Placeholder 3">
            <a:extLst>
              <a:ext uri="{FF2B5EF4-FFF2-40B4-BE49-F238E27FC236}">
                <a16:creationId xmlns:a16="http://schemas.microsoft.com/office/drawing/2014/main" id="{D3D191C9-4BA7-5CF6-A97D-155C4CB3FFF6}"/>
              </a:ext>
            </a:extLst>
          </p:cNvPr>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903784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CDB36-EBC1-646B-118F-DE73E6A9D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FA20A-75D5-A011-8162-BC9E498B3B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93121-D0F1-4585-CFA7-A245D41F84B8}"/>
              </a:ext>
            </a:extLst>
          </p:cNvPr>
          <p:cNvSpPr>
            <a:spLocks noGrp="1"/>
          </p:cNvSpPr>
          <p:nvPr>
            <p:ph type="body" idx="1"/>
          </p:nvPr>
        </p:nvSpPr>
        <p:spPr/>
        <p:txBody>
          <a:bodyPr/>
          <a:lstStyle/>
          <a:p>
            <a:r>
              <a:rPr lang="en-US"/>
              <a:t>QUESTION TIME: Okay, let’s talk about this in the bathroom analogy along these columns. “Programs” here are going to need to be replaced by physical artifacts</a:t>
            </a:r>
          </a:p>
          <a:p>
            <a:endParaRPr lang="en-US"/>
          </a:p>
          <a:p>
            <a:r>
              <a:rPr lang="en-US" sz="3600"/>
              <a:t>People</a:t>
            </a:r>
          </a:p>
          <a:p>
            <a:pPr lvl="1"/>
            <a:r>
              <a:rPr lang="en-US" sz="2800"/>
              <a:t>how to organize software teams and make them function effectively</a:t>
            </a:r>
          </a:p>
          <a:p>
            <a:pPr lvl="1"/>
            <a:r>
              <a:rPr lang="en-US" sz="2800"/>
              <a:t>how software engineering teams work in larger organizations</a:t>
            </a:r>
          </a:p>
          <a:p>
            <a:r>
              <a:rPr lang="en-US" sz="3600"/>
              <a:t>Processes</a:t>
            </a:r>
          </a:p>
          <a:p>
            <a:pPr lvl="1"/>
            <a:r>
              <a:rPr lang="en-US" sz="2800"/>
              <a:t>how to divide a large project into engineering tasks</a:t>
            </a:r>
          </a:p>
          <a:p>
            <a:pPr lvl="1"/>
            <a:r>
              <a:rPr lang="en-US" sz="2800"/>
              <a:t>how to coordinate the tasks to form a coherent whole</a:t>
            </a:r>
          </a:p>
          <a:p>
            <a:r>
              <a:rPr lang="en-US" sz="3600"/>
              <a:t>Programs</a:t>
            </a:r>
          </a:p>
          <a:p>
            <a:pPr lvl="1"/>
            <a:r>
              <a:rPr lang="en-US" sz="2800"/>
              <a:t>how to write programs that people can understand and maintain</a:t>
            </a:r>
          </a:p>
          <a:p>
            <a:pPr lvl="1"/>
            <a:r>
              <a:rPr lang="en-US" sz="2800"/>
              <a:t>…focusing on a particular domain (medium-sized web applications)</a:t>
            </a:r>
          </a:p>
          <a:p>
            <a:endParaRPr lang="en-US"/>
          </a:p>
        </p:txBody>
      </p:sp>
      <p:sp>
        <p:nvSpPr>
          <p:cNvPr id="4" name="Slide Number Placeholder 3">
            <a:extLst>
              <a:ext uri="{FF2B5EF4-FFF2-40B4-BE49-F238E27FC236}">
                <a16:creationId xmlns:a16="http://schemas.microsoft.com/office/drawing/2014/main" id="{839244A0-6D30-8773-B939-59E02B2D3CDD}"/>
              </a:ext>
            </a:extLst>
          </p:cNvPr>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2368674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B859-B281-B7E3-8A60-2FA698DFA10E}"/>
            </a:ext>
          </a:extLst>
        </p:cNvPr>
        <p:cNvGrpSpPr/>
        <p:nvPr/>
      </p:nvGrpSpPr>
      <p:grpSpPr>
        <a:xfrm>
          <a:off x="0" y="0"/>
          <a:ext cx="0" cy="0"/>
          <a:chOff x="0" y="0"/>
          <a:chExt cx="0" cy="0"/>
        </a:xfrm>
      </p:grpSpPr>
      <p:sp>
        <p:nvSpPr>
          <p:cNvPr id="206" name="Shape 206">
            <a:extLst>
              <a:ext uri="{FF2B5EF4-FFF2-40B4-BE49-F238E27FC236}">
                <a16:creationId xmlns:a16="http://schemas.microsoft.com/office/drawing/2014/main" id="{1470E3E7-EC55-9A27-D3C9-D9924403A47B}"/>
              </a:ext>
            </a:extLst>
          </p:cNvPr>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a:extLst>
              <a:ext uri="{FF2B5EF4-FFF2-40B4-BE49-F238E27FC236}">
                <a16:creationId xmlns:a16="http://schemas.microsoft.com/office/drawing/2014/main" id="{054B8B35-F727-FDDA-CEEA-85F506DB6773}"/>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2489107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D1AB4-ADB9-C143-C683-B743524E09EF}"/>
            </a:ext>
          </a:extLst>
        </p:cNvPr>
        <p:cNvGrpSpPr/>
        <p:nvPr/>
      </p:nvGrpSpPr>
      <p:grpSpPr>
        <a:xfrm>
          <a:off x="0" y="0"/>
          <a:ext cx="0" cy="0"/>
          <a:chOff x="0" y="0"/>
          <a:chExt cx="0" cy="0"/>
        </a:xfrm>
      </p:grpSpPr>
      <p:sp>
        <p:nvSpPr>
          <p:cNvPr id="206" name="Shape 206">
            <a:extLst>
              <a:ext uri="{FF2B5EF4-FFF2-40B4-BE49-F238E27FC236}">
                <a16:creationId xmlns:a16="http://schemas.microsoft.com/office/drawing/2014/main" id="{43859630-AF7E-D5F4-E871-D42CE34BE5BC}"/>
              </a:ext>
            </a:extLst>
          </p:cNvPr>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a:extLst>
              <a:ext uri="{FF2B5EF4-FFF2-40B4-BE49-F238E27FC236}">
                <a16:creationId xmlns:a16="http://schemas.microsoft.com/office/drawing/2014/main" id="{633DFE34-28CC-C604-82B7-BA907DD2843E}"/>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1622284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7F557-BC3A-69E5-3F6B-5D3032E3F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1B4F9-AF6C-351D-2288-4D069158D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7D1C0-0C26-1AE2-996E-F440A9E2300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71EE209-F695-3FB1-7A36-9C18FC0E5B79}"/>
              </a:ext>
            </a:extLst>
          </p:cNvPr>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28584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09024-D540-1C0F-FDCA-CEA2FE592B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8D586-7E96-14AC-AEDB-87878D69FC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096205-830E-2FF0-BB67-5A9C3920579C}"/>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B7433BB9-4DC2-6E8D-D29C-A8F04C07394A}"/>
              </a:ext>
            </a:extLst>
          </p:cNvPr>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145639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64E-E453-C44A-2426-799D9A0A7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1D909-E682-B410-00B9-71BE50D6A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90CEC-4D8B-3548-02E8-3E6E644CBD1C}"/>
              </a:ext>
            </a:extLst>
          </p:cNvPr>
          <p:cNvSpPr>
            <a:spLocks noGrp="1"/>
          </p:cNvSpPr>
          <p:nvPr>
            <p:ph type="body" idx="1"/>
          </p:nvPr>
        </p:nvSpPr>
        <p:spPr/>
        <p:txBody>
          <a:bodyPr/>
          <a:lstStyle/>
          <a:p>
            <a:r>
              <a:rPr lang="en-US"/>
              <a:t>Wildly different notions of scale at work, and from NATO to Google, the practice of software engineering is usually defined by the biggest players!</a:t>
            </a:r>
          </a:p>
          <a:p>
            <a:endParaRPr lang="en-US"/>
          </a:p>
          <a:p>
            <a:r>
              <a:rPr lang="en-US"/>
              <a:t>That doesn’t mean that there aren’t problems that everyone faces.</a:t>
            </a:r>
          </a:p>
        </p:txBody>
      </p:sp>
      <p:sp>
        <p:nvSpPr>
          <p:cNvPr id="4" name="Slide Number Placeholder 3">
            <a:extLst>
              <a:ext uri="{FF2B5EF4-FFF2-40B4-BE49-F238E27FC236}">
                <a16:creationId xmlns:a16="http://schemas.microsoft.com/office/drawing/2014/main" id="{167A3CB7-D4C4-0813-8A99-27A4290B1790}"/>
              </a:ext>
            </a:extLst>
          </p:cNvPr>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38071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have n people on a project, you have O(n^2) potential connections between them.</a:t>
            </a:r>
          </a:p>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A2F84-1CA8-D8DF-C37F-4C00C9209A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1C258C-BAB8-6F06-793E-AAFF91F6A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EB10AC-41E5-DB58-35E4-5CEF196875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60D81E-4B1B-A188-017C-9E16187E175B}"/>
              </a:ext>
            </a:extLst>
          </p:cNvPr>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249263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1797225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759054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13AA-DBA8-3121-0F3F-1A62A28F2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BA6F-27EC-A452-F939-4FD7B36A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E87C-48D6-40C8-523B-3EC4AAB7CC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0BC74A-D597-A650-DC61-6FF449792D85}"/>
              </a:ext>
            </a:extLst>
          </p:cNvPr>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880004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4/29/25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4/29/25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4/29/25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4/29/25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4/29/25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4/29/25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4/29/25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4/29/25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4/29/25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4/29/25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4/29/25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4/29/25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4.svg"/><Relationship Id="rId11" Type="http://schemas.openxmlformats.org/officeDocument/2006/relationships/image" Target="../media/image31.png"/><Relationship Id="rId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image" Target="../media/image22.sv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vert="horz" lIns="91440" tIns="45720" rIns="91440" bIns="45720" rtlCol="0" anchor="t">
            <a:normAutofit/>
          </a:bodyPr>
          <a:lstStyle/>
          <a:p>
            <a:pPr>
              <a:lnSpc>
                <a:spcPct val="100000"/>
              </a:lnSpc>
            </a:pPr>
            <a:r>
              <a:rPr lang="en-US" sz="2400">
                <a:latin typeface="Verdana"/>
                <a:ea typeface="Verdana"/>
              </a:rPr>
              <a:t>Rob Simmons</a:t>
            </a:r>
            <a:endParaRPr lang="en-US"/>
          </a:p>
          <a:p>
            <a:pPr>
              <a:lnSpc>
                <a:spcPct val="100000"/>
              </a:lnSpc>
            </a:pPr>
            <a:r>
              <a:rPr lang="en-US" sz="2400"/>
              <a:t>Khoury College of Computer Sciences</a:t>
            </a:r>
          </a:p>
          <a:p>
            <a:endParaRPr lang="en-US"/>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a:sym typeface="Helvetica Neue" charset="0"/>
              </a:rPr>
              <a:t>CS 4530: Fundamentals of Software Engineering</a:t>
            </a:r>
            <a:br>
              <a:rPr lang="en-US" altLang="en-US" sz="3200">
                <a:sym typeface="Helvetica Neue" charset="0"/>
              </a:rPr>
            </a:br>
            <a:r>
              <a:rPr lang="en-US" altLang="en-US" sz="3200">
                <a:sym typeface="Helvetica Neue" charset="0"/>
              </a:rPr>
              <a:t>Module 1.1 Course Introduction</a:t>
            </a:r>
            <a:endParaRPr lang="en-US" sz="320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a:solidFill>
                  <a:srgbClr val="5C5962"/>
                </a:solidFill>
              </a:rPr>
              <a:t>© 2025 Released under the </a:t>
            </a:r>
            <a:r>
              <a:rPr lang="en-US">
                <a:solidFill>
                  <a:srgbClr val="D41B2C"/>
                </a:solidFill>
                <a:hlinkClick r:id="rId2"/>
              </a:rPr>
              <a:t>CC BY-SA</a:t>
            </a:r>
            <a:r>
              <a:rPr lang="en-US">
                <a:solidFill>
                  <a:srgbClr val="5C5962"/>
                </a:solidFill>
              </a:rPr>
              <a:t> license</a:t>
            </a:r>
            <a:endParaRPr lang="en-US"/>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97239-7C4D-E1D8-6EEB-5752B59CA3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E5077A-60CE-E0D5-B3FC-4382482F0697}"/>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D895089A-D79D-3899-9744-B01B740BEC5B}"/>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10</a:t>
            </a:fld>
            <a:endParaRPr lang="en-US"/>
          </a:p>
        </p:txBody>
      </p:sp>
      <p:grpSp>
        <p:nvGrpSpPr>
          <p:cNvPr id="3" name="Group 2">
            <a:extLst>
              <a:ext uri="{FF2B5EF4-FFF2-40B4-BE49-F238E27FC236}">
                <a16:creationId xmlns:a16="http://schemas.microsoft.com/office/drawing/2014/main" id="{FAD196AA-689A-DF71-6439-60C560FB95D1}"/>
              </a:ext>
            </a:extLst>
          </p:cNvPr>
          <p:cNvGrpSpPr/>
          <p:nvPr/>
        </p:nvGrpSpPr>
        <p:grpSpPr>
          <a:xfrm>
            <a:off x="2139034" y="2454732"/>
            <a:ext cx="974268" cy="974268"/>
            <a:chOff x="7949361" y="2403792"/>
            <a:chExt cx="1887188" cy="1887188"/>
          </a:xfrm>
        </p:grpSpPr>
        <p:sp>
          <p:nvSpPr>
            <p:cNvPr id="5" name="Rectangle: Diagonal Corners Rounded 13">
              <a:extLst>
                <a:ext uri="{FF2B5EF4-FFF2-40B4-BE49-F238E27FC236}">
                  <a16:creationId xmlns:a16="http://schemas.microsoft.com/office/drawing/2014/main" id="{52A84CF9-D008-AD02-469A-0BB855B16D66}"/>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6" name="Rectangle 5" descr="Group">
              <a:extLst>
                <a:ext uri="{FF2B5EF4-FFF2-40B4-BE49-F238E27FC236}">
                  <a16:creationId xmlns:a16="http://schemas.microsoft.com/office/drawing/2014/main" id="{605A6E1E-B973-DEA9-FFCA-CE966FFDC73D}"/>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0" name="Group 9">
            <a:extLst>
              <a:ext uri="{FF2B5EF4-FFF2-40B4-BE49-F238E27FC236}">
                <a16:creationId xmlns:a16="http://schemas.microsoft.com/office/drawing/2014/main" id="{2C967DF5-E088-E1A4-39BD-E1F2D3859E30}"/>
              </a:ext>
            </a:extLst>
          </p:cNvPr>
          <p:cNvGrpSpPr/>
          <p:nvPr/>
        </p:nvGrpSpPr>
        <p:grpSpPr>
          <a:xfrm>
            <a:off x="5302701" y="2454732"/>
            <a:ext cx="974268" cy="974267"/>
            <a:chOff x="679049" y="2403793"/>
            <a:chExt cx="1887188" cy="1887187"/>
          </a:xfrm>
        </p:grpSpPr>
        <p:sp>
          <p:nvSpPr>
            <p:cNvPr id="21" name="Rectangle: Diagonal Corners Rounded 6">
              <a:extLst>
                <a:ext uri="{FF2B5EF4-FFF2-40B4-BE49-F238E27FC236}">
                  <a16:creationId xmlns:a16="http://schemas.microsoft.com/office/drawing/2014/main" id="{5B49819D-7DA6-7B32-4B16-A7B3BD3E9362}"/>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2" name="Rectangle 21" descr="Gears">
              <a:extLst>
                <a:ext uri="{FF2B5EF4-FFF2-40B4-BE49-F238E27FC236}">
                  <a16:creationId xmlns:a16="http://schemas.microsoft.com/office/drawing/2014/main" id="{B25C14CB-A9CE-695C-7091-EC3ABC0FB466}"/>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3" name="Group 22">
            <a:extLst>
              <a:ext uri="{FF2B5EF4-FFF2-40B4-BE49-F238E27FC236}">
                <a16:creationId xmlns:a16="http://schemas.microsoft.com/office/drawing/2014/main" id="{66D69967-909B-8FA3-A38F-E19693C917E9}"/>
              </a:ext>
            </a:extLst>
          </p:cNvPr>
          <p:cNvGrpSpPr/>
          <p:nvPr/>
        </p:nvGrpSpPr>
        <p:grpSpPr>
          <a:xfrm>
            <a:off x="8466369" y="2454732"/>
            <a:ext cx="974267" cy="974267"/>
            <a:chOff x="4314206" y="2403793"/>
            <a:chExt cx="1887187" cy="1887187"/>
          </a:xfrm>
        </p:grpSpPr>
        <p:sp>
          <p:nvSpPr>
            <p:cNvPr id="24" name="Rectangle: Diagonal Corners Rounded 10">
              <a:extLst>
                <a:ext uri="{FF2B5EF4-FFF2-40B4-BE49-F238E27FC236}">
                  <a16:creationId xmlns:a16="http://schemas.microsoft.com/office/drawing/2014/main" id="{101F9C61-0134-D990-8132-F71E0E0A29C9}"/>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25" name="Rectangle 24" descr="Illustrator with solid fill">
              <a:extLst>
                <a:ext uri="{FF2B5EF4-FFF2-40B4-BE49-F238E27FC236}">
                  <a16:creationId xmlns:a16="http://schemas.microsoft.com/office/drawing/2014/main" id="{D0AB92CB-ADDA-441F-9C79-C4F54CCAC06A}"/>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26" name="Freeform: Shape 15">
            <a:extLst>
              <a:ext uri="{FF2B5EF4-FFF2-40B4-BE49-F238E27FC236}">
                <a16:creationId xmlns:a16="http://schemas.microsoft.com/office/drawing/2014/main" id="{41A97624-EED5-79E5-BEF4-68ADDD120E75}"/>
              </a:ext>
            </a:extLst>
          </p:cNvPr>
          <p:cNvSpPr/>
          <p:nvPr/>
        </p:nvSpPr>
        <p:spPr>
          <a:xfrm>
            <a:off x="1079293" y="3838169"/>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People,</a:t>
            </a:r>
          </a:p>
        </p:txBody>
      </p:sp>
      <p:sp>
        <p:nvSpPr>
          <p:cNvPr id="27" name="Freeform: Shape 15">
            <a:extLst>
              <a:ext uri="{FF2B5EF4-FFF2-40B4-BE49-F238E27FC236}">
                <a16:creationId xmlns:a16="http://schemas.microsoft.com/office/drawing/2014/main" id="{7FED8FEC-80F6-C1D1-45BA-F99E975AB00C}"/>
              </a:ext>
            </a:extLst>
          </p:cNvPr>
          <p:cNvSpPr/>
          <p:nvPr/>
        </p:nvSpPr>
        <p:spPr>
          <a:xfrm>
            <a:off x="4242959" y="3838168"/>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PROCESSES,</a:t>
            </a:r>
          </a:p>
        </p:txBody>
      </p:sp>
      <p:sp>
        <p:nvSpPr>
          <p:cNvPr id="28" name="Freeform: Shape 15">
            <a:extLst>
              <a:ext uri="{FF2B5EF4-FFF2-40B4-BE49-F238E27FC236}">
                <a16:creationId xmlns:a16="http://schemas.microsoft.com/office/drawing/2014/main" id="{95DD7120-2C41-2557-9F24-6EE0A4ED985C}"/>
              </a:ext>
            </a:extLst>
          </p:cNvPr>
          <p:cNvSpPr/>
          <p:nvPr/>
        </p:nvSpPr>
        <p:spPr>
          <a:xfrm>
            <a:off x="7406625" y="381267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&amp; Programs</a:t>
            </a:r>
          </a:p>
        </p:txBody>
      </p:sp>
    </p:spTree>
    <p:extLst>
      <p:ext uri="{BB962C8B-B14F-4D97-AF65-F5344CB8AC3E}">
        <p14:creationId xmlns:p14="http://schemas.microsoft.com/office/powerpoint/2010/main" val="3315513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a:xfrm>
            <a:off x="838200" y="1500159"/>
            <a:ext cx="11000232" cy="5221315"/>
          </a:xfrm>
        </p:spPr>
        <p:txBody>
          <a:bodyPr>
            <a:normAutofit/>
          </a:bodyPr>
          <a:lstStyle/>
          <a:p>
            <a:r>
              <a:rPr lang="en-US" sz="3600"/>
              <a:t>People</a:t>
            </a:r>
          </a:p>
          <a:p>
            <a:pPr lvl="1"/>
            <a:r>
              <a:rPr lang="en-US" sz="2800"/>
              <a:t>how to organize software teams and make them function effectively</a:t>
            </a:r>
          </a:p>
          <a:p>
            <a:pPr lvl="1"/>
            <a:r>
              <a:rPr lang="en-US" sz="2800"/>
              <a:t>how software engineering teams work in larger organizations</a:t>
            </a:r>
          </a:p>
          <a:p>
            <a:r>
              <a:rPr lang="en-US" sz="3600"/>
              <a:t>Processes</a:t>
            </a:r>
          </a:p>
          <a:p>
            <a:pPr lvl="1"/>
            <a:r>
              <a:rPr lang="en-US" sz="2800"/>
              <a:t>how to divide a large project into engineering tasks</a:t>
            </a:r>
          </a:p>
          <a:p>
            <a:pPr lvl="1"/>
            <a:r>
              <a:rPr lang="en-US" sz="2800"/>
              <a:t>how to coordinate the tasks to form a coherent whole</a:t>
            </a:r>
          </a:p>
          <a:p>
            <a:r>
              <a:rPr lang="en-US" sz="3600"/>
              <a:t>Programs</a:t>
            </a:r>
          </a:p>
          <a:p>
            <a:pPr lvl="1"/>
            <a:r>
              <a:rPr lang="en-US" sz="2800"/>
              <a:t>how to write programs that people can understand and maintain</a:t>
            </a:r>
          </a:p>
          <a:p>
            <a:pPr lvl="1"/>
            <a:r>
              <a:rPr lang="en-US" sz="2800"/>
              <a:t>…focusing on a particular domain (medium-sized web applications)</a:t>
            </a:r>
          </a:p>
          <a:p>
            <a:pPr lvl="1"/>
            <a:endParaRPr lang="en-US"/>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11</a:t>
            </a:fld>
            <a:endParaRPr lang="en-US"/>
          </a:p>
        </p:txBody>
      </p:sp>
    </p:spTree>
    <p:extLst>
      <p:ext uri="{BB962C8B-B14F-4D97-AF65-F5344CB8AC3E}">
        <p14:creationId xmlns:p14="http://schemas.microsoft.com/office/powerpoint/2010/main" val="215613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lstStyle/>
          <a:p>
            <a:r>
              <a:rPr lang="en-US"/>
              <a:t>Three Scales of Design</a:t>
            </a:r>
          </a:p>
        </p:txBody>
      </p:sp>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fld id="{20F37917-FD3A-4669-9018-DA04BCDD3D75}" type="slidenum">
              <a:rPr lang="en-US" smtClean="0"/>
              <a:t>12</a:t>
            </a:fld>
            <a:endParaRPr lang="en-US"/>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nvGraphicFramePr>
        <p:xfrm>
          <a:off x="1142999" y="1674415"/>
          <a:ext cx="831124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A269-721F-3674-5D13-340C0CF629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01F5B-AED6-3BAE-A388-93363B88E630}"/>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A116F992-D902-1A1A-BB11-EE3ACEB49A34}"/>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13</a:t>
            </a:fld>
            <a:endParaRPr lang="en-US"/>
          </a:p>
        </p:txBody>
      </p:sp>
      <p:sp>
        <p:nvSpPr>
          <p:cNvPr id="7" name="Rectangle: Diagonal Corners Rounded 6">
            <a:extLst>
              <a:ext uri="{FF2B5EF4-FFF2-40B4-BE49-F238E27FC236}">
                <a16:creationId xmlns:a16="http://schemas.microsoft.com/office/drawing/2014/main" id="{A897F751-526E-78EE-7E74-C1A76288B589}"/>
              </a:ext>
            </a:extLst>
          </p:cNvPr>
          <p:cNvSpPr/>
          <p:nvPr/>
        </p:nvSpPr>
        <p:spPr>
          <a:xfrm>
            <a:off x="3676600" y="3429002"/>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1" name="Rectangle: Diagonal Corners Rounded 10">
            <a:extLst>
              <a:ext uri="{FF2B5EF4-FFF2-40B4-BE49-F238E27FC236}">
                <a16:creationId xmlns:a16="http://schemas.microsoft.com/office/drawing/2014/main" id="{F04EB3DF-A530-0666-8BE9-AE671350251E}"/>
              </a:ext>
            </a:extLst>
          </p:cNvPr>
          <p:cNvSpPr/>
          <p:nvPr/>
        </p:nvSpPr>
        <p:spPr>
          <a:xfrm>
            <a:off x="3676599" y="4759020"/>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4" name="Rectangle: Diagonal Corners Rounded 13">
            <a:extLst>
              <a:ext uri="{FF2B5EF4-FFF2-40B4-BE49-F238E27FC236}">
                <a16:creationId xmlns:a16="http://schemas.microsoft.com/office/drawing/2014/main" id="{FF18CBE2-B9B6-4C7B-36C8-9E0A34EC2E00}"/>
              </a:ext>
            </a:extLst>
          </p:cNvPr>
          <p:cNvSpPr/>
          <p:nvPr/>
        </p:nvSpPr>
        <p:spPr>
          <a:xfrm>
            <a:off x="3676600" y="2098983"/>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34" name="Freeform: Shape 15">
            <a:extLst>
              <a:ext uri="{FF2B5EF4-FFF2-40B4-BE49-F238E27FC236}">
                <a16:creationId xmlns:a16="http://schemas.microsoft.com/office/drawing/2014/main" id="{7C645652-22A5-14F7-D5DA-881B97293D1F}"/>
              </a:ext>
            </a:extLst>
          </p:cNvPr>
          <p:cNvSpPr/>
          <p:nvPr/>
        </p:nvSpPr>
        <p:spPr>
          <a:xfrm>
            <a:off x="5011706" y="2226115"/>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4000" kern="1200"/>
              <a:t>PLANNING,</a:t>
            </a:r>
          </a:p>
        </p:txBody>
      </p:sp>
      <p:sp>
        <p:nvSpPr>
          <p:cNvPr id="35" name="Freeform: Shape 15">
            <a:extLst>
              <a:ext uri="{FF2B5EF4-FFF2-40B4-BE49-F238E27FC236}">
                <a16:creationId xmlns:a16="http://schemas.microsoft.com/office/drawing/2014/main" id="{1516CB84-50BA-F8D4-8363-6B91A644D53A}"/>
              </a:ext>
            </a:extLst>
          </p:cNvPr>
          <p:cNvSpPr/>
          <p:nvPr/>
        </p:nvSpPr>
        <p:spPr>
          <a:xfrm>
            <a:off x="5011706" y="3551886"/>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4000" kern="1200"/>
              <a:t>ORGANIZING,</a:t>
            </a:r>
          </a:p>
        </p:txBody>
      </p:sp>
      <p:sp>
        <p:nvSpPr>
          <p:cNvPr id="36" name="Freeform: Shape 15">
            <a:extLst>
              <a:ext uri="{FF2B5EF4-FFF2-40B4-BE49-F238E27FC236}">
                <a16:creationId xmlns:a16="http://schemas.microsoft.com/office/drawing/2014/main" id="{0A76054A-E50A-D28F-2241-7A166F418EEA}"/>
              </a:ext>
            </a:extLst>
          </p:cNvPr>
          <p:cNvSpPr/>
          <p:nvPr/>
        </p:nvSpPr>
        <p:spPr>
          <a:xfrm>
            <a:off x="5011706" y="4877657"/>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4000" kern="1200"/>
              <a:t>&amp; IMPLEMENTING</a:t>
            </a:r>
          </a:p>
        </p:txBody>
      </p:sp>
      <p:pic>
        <p:nvPicPr>
          <p:cNvPr id="43" name="Graphic 42" descr="Thought bubble with solid fill">
            <a:extLst>
              <a:ext uri="{FF2B5EF4-FFF2-40B4-BE49-F238E27FC236}">
                <a16:creationId xmlns:a16="http://schemas.microsoft.com/office/drawing/2014/main" id="{610B7663-9002-5841-5404-1CE2E7D84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35" y="2155617"/>
            <a:ext cx="837566" cy="837566"/>
          </a:xfrm>
          <a:prstGeom prst="rect">
            <a:avLst/>
          </a:prstGeom>
        </p:spPr>
      </p:pic>
      <p:pic>
        <p:nvPicPr>
          <p:cNvPr id="45" name="Graphic 44" descr="Flowchart with solid fill">
            <a:extLst>
              <a:ext uri="{FF2B5EF4-FFF2-40B4-BE49-F238E27FC236}">
                <a16:creationId xmlns:a16="http://schemas.microsoft.com/office/drawing/2014/main" id="{D7FB084E-0152-CB8A-530B-B0155F7BA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218" y="3454686"/>
            <a:ext cx="914400" cy="914400"/>
          </a:xfrm>
          <a:prstGeom prst="rect">
            <a:avLst/>
          </a:prstGeom>
        </p:spPr>
      </p:pic>
      <p:pic>
        <p:nvPicPr>
          <p:cNvPr id="47" name="Graphic 46" descr="Hammer1 with solid fill">
            <a:extLst>
              <a:ext uri="{FF2B5EF4-FFF2-40B4-BE49-F238E27FC236}">
                <a16:creationId xmlns:a16="http://schemas.microsoft.com/office/drawing/2014/main" id="{FE0B0D8D-A78A-FD41-3115-C414228B8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635" y="4857291"/>
            <a:ext cx="837566" cy="837566"/>
          </a:xfrm>
          <a:prstGeom prst="rect">
            <a:avLst/>
          </a:prstGeom>
        </p:spPr>
      </p:pic>
    </p:spTree>
    <p:extLst>
      <p:ext uri="{BB962C8B-B14F-4D97-AF65-F5344CB8AC3E}">
        <p14:creationId xmlns:p14="http://schemas.microsoft.com/office/powerpoint/2010/main" val="952283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F7286-3F1D-0232-DF05-C94B91200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D885D-1C5A-0CA6-6007-EDC577213406}"/>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62A243F9-FD8A-947E-EC67-21163F3C7FD6}"/>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14</a:t>
            </a:fld>
            <a:endParaRPr lang="en-US"/>
          </a:p>
        </p:txBody>
      </p:sp>
      <p:grpSp>
        <p:nvGrpSpPr>
          <p:cNvPr id="25" name="Group 24">
            <a:extLst>
              <a:ext uri="{FF2B5EF4-FFF2-40B4-BE49-F238E27FC236}">
                <a16:creationId xmlns:a16="http://schemas.microsoft.com/office/drawing/2014/main" id="{0DCC8436-7509-10D9-42E0-0F93BE960A88}"/>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1BB8C4FB-AF2E-6811-0C48-AFBFC86CE505}"/>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3550D465-BB36-D0F5-3E4F-3823325F8711}"/>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A66242B3-2657-9711-F6E5-543364970B80}"/>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FE8A76E7-689B-690F-A095-6AD4364287B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7D23983D-A446-016D-1D09-EEA03F7AB63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290EF367-EF70-692F-29A4-9F0B3D91A6E0}"/>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8BA700D9-B1FB-D3AE-6BCF-0326DDE221FE}"/>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23869531-BAC2-B4C3-0FAC-94F77BE70DFB}"/>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 name="Rectangle: Diagonal Corners Rounded 6">
            <a:extLst>
              <a:ext uri="{FF2B5EF4-FFF2-40B4-BE49-F238E27FC236}">
                <a16:creationId xmlns:a16="http://schemas.microsoft.com/office/drawing/2014/main" id="{E91C8FD3-155E-AE7E-4B0D-944B7A4450E0}"/>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D64E4B4D-BAC3-8C8B-96A7-1091FD5E5891}"/>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25DE481D-2063-54FE-D4A0-0688898E1FDD}"/>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2C4D2893-F514-06DA-32F6-E452C8E342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2D263F2E-A7E9-5C9B-CCD1-304F9BA462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23D5C520-7E83-5690-331F-3D97E776CB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177DDC2-1B83-3DA9-B4B5-F0F623D2A8CB}"/>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730D5DD5-5AED-DB85-0642-DEBF94B4FBDB}"/>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ORGANIZING</a:t>
            </a:r>
          </a:p>
        </p:txBody>
      </p:sp>
      <p:sp>
        <p:nvSpPr>
          <p:cNvPr id="24" name="Freeform: Shape 15">
            <a:extLst>
              <a:ext uri="{FF2B5EF4-FFF2-40B4-BE49-F238E27FC236}">
                <a16:creationId xmlns:a16="http://schemas.microsoft.com/office/drawing/2014/main" id="{29E4CDD7-7968-56BA-280E-798D49FAC793}"/>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PLANNING</a:t>
            </a:r>
          </a:p>
        </p:txBody>
      </p:sp>
      <p:sp>
        <p:nvSpPr>
          <p:cNvPr id="36" name="Freeform: Shape 15">
            <a:extLst>
              <a:ext uri="{FF2B5EF4-FFF2-40B4-BE49-F238E27FC236}">
                <a16:creationId xmlns:a16="http://schemas.microsoft.com/office/drawing/2014/main" id="{E73CA9A7-450F-EC06-FE86-75FCF465828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973FFD15-483E-AE88-EC02-3E6530F634E2}"/>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A3A3414B-F320-C4DC-B3E3-5C03BEFB0FC8}"/>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graphicFrame>
        <p:nvGraphicFramePr>
          <p:cNvPr id="40" name="Table 39">
            <a:extLst>
              <a:ext uri="{FF2B5EF4-FFF2-40B4-BE49-F238E27FC236}">
                <a16:creationId xmlns:a16="http://schemas.microsoft.com/office/drawing/2014/main" id="{B526303B-BA15-EA2E-BE32-B58DEA6C8209}"/>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Tree>
    <p:extLst>
      <p:ext uri="{BB962C8B-B14F-4D97-AF65-F5344CB8AC3E}">
        <p14:creationId xmlns:p14="http://schemas.microsoft.com/office/powerpoint/2010/main" val="586849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C690-678B-7F0C-A956-14DBDD12C9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45AC8-3AEA-63A7-35F6-DDD54E53CDEC}"/>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BA86C973-41AD-3115-8D5B-5217CFB0DD52}"/>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15</a:t>
            </a:fld>
            <a:endParaRPr lang="en-US"/>
          </a:p>
        </p:txBody>
      </p:sp>
      <p:grpSp>
        <p:nvGrpSpPr>
          <p:cNvPr id="25" name="Group 24">
            <a:extLst>
              <a:ext uri="{FF2B5EF4-FFF2-40B4-BE49-F238E27FC236}">
                <a16:creationId xmlns:a16="http://schemas.microsoft.com/office/drawing/2014/main" id="{C4764CA5-3452-B1C5-450B-056A6051915C}"/>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042C7C16-0A3A-8BE9-9A34-A264521DE8E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D6F8509C-A45E-3023-A2EE-A2BBB579857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D6CD8944-8B06-D16F-1125-0EE562F2A52A}"/>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4EC7302B-9DCD-D8A8-C43A-3A481F1AC19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ED111A2B-809E-F482-F2C4-0CEE359FB02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C1C6A051-D0C8-A008-9EF6-848C7894E78A}"/>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966AB772-C9D5-2A38-EFE7-2C21FC3F0652}"/>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051D621A-6CBA-7240-958C-BD1145400E3E}"/>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 name="Rectangle: Diagonal Corners Rounded 6">
            <a:extLst>
              <a:ext uri="{FF2B5EF4-FFF2-40B4-BE49-F238E27FC236}">
                <a16:creationId xmlns:a16="http://schemas.microsoft.com/office/drawing/2014/main" id="{DD53423A-EE0B-C2DA-C784-11B7A019B9AD}"/>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82FE0CDE-78E0-88FA-2D85-2A18968D3E43}"/>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8A2ADACB-8CAA-4A8E-E2C7-226F9E00C641}"/>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52B0A96B-8B7E-894A-F542-32973FFC9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6EEACE56-B290-BEA9-F568-90194048C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E63C1345-B981-CFB7-7CF0-53D5F7E5A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3498D6B-F270-EAAA-8015-9E64E6301CB9}"/>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0855420C-B7DB-1CA9-E810-71AF950D36F9}"/>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ORGANIZING</a:t>
            </a:r>
          </a:p>
        </p:txBody>
      </p:sp>
      <p:sp>
        <p:nvSpPr>
          <p:cNvPr id="24" name="Freeform: Shape 15">
            <a:extLst>
              <a:ext uri="{FF2B5EF4-FFF2-40B4-BE49-F238E27FC236}">
                <a16:creationId xmlns:a16="http://schemas.microsoft.com/office/drawing/2014/main" id="{FD277AB1-3DC1-CE75-55F8-5ACF2AE0611D}"/>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PLANNING</a:t>
            </a:r>
          </a:p>
        </p:txBody>
      </p:sp>
      <p:sp>
        <p:nvSpPr>
          <p:cNvPr id="36" name="Freeform: Shape 15">
            <a:extLst>
              <a:ext uri="{FF2B5EF4-FFF2-40B4-BE49-F238E27FC236}">
                <a16:creationId xmlns:a16="http://schemas.microsoft.com/office/drawing/2014/main" id="{F404F11D-0365-ECEB-4C9B-8E4840AC0D6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4482EEFC-E7FD-4E30-0790-1A0A999776D0}"/>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158722E3-47DC-DB5C-DD50-339BB0EEB5C5}"/>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graphicFrame>
        <p:nvGraphicFramePr>
          <p:cNvPr id="40" name="Table 39">
            <a:extLst>
              <a:ext uri="{FF2B5EF4-FFF2-40B4-BE49-F238E27FC236}">
                <a16:creationId xmlns:a16="http://schemas.microsoft.com/office/drawing/2014/main" id="{E4636267-2DAF-3ED4-16AB-AD01BD99A34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B312A93E-4656-73CA-F3F2-719EBC5CB42B}"/>
              </a:ext>
            </a:extLst>
          </p:cNvPr>
          <p:cNvSpPr/>
          <p:nvPr/>
        </p:nvSpPr>
        <p:spPr>
          <a:xfrm>
            <a:off x="4223153" y="3785605"/>
            <a:ext cx="7819323" cy="225288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ysClr val="windowText" lastClr="000000"/>
              </a:solidFill>
            </a:endParaRPr>
          </a:p>
        </p:txBody>
      </p:sp>
      <p:sp>
        <p:nvSpPr>
          <p:cNvPr id="8" name="TextBox 7">
            <a:extLst>
              <a:ext uri="{FF2B5EF4-FFF2-40B4-BE49-F238E27FC236}">
                <a16:creationId xmlns:a16="http://schemas.microsoft.com/office/drawing/2014/main" id="{EEE9C06B-105E-3095-362A-692DA40CEBE1}"/>
              </a:ext>
            </a:extLst>
          </p:cNvPr>
          <p:cNvSpPr txBox="1"/>
          <p:nvPr/>
        </p:nvSpPr>
        <p:spPr>
          <a:xfrm rot="20560248">
            <a:off x="5469857" y="4458579"/>
            <a:ext cx="4793876" cy="769441"/>
          </a:xfrm>
          <a:prstGeom prst="rect">
            <a:avLst/>
          </a:prstGeom>
          <a:noFill/>
        </p:spPr>
        <p:txBody>
          <a:bodyPr wrap="none" rtlCol="0">
            <a:spAutoFit/>
          </a:bodyPr>
          <a:lstStyle/>
          <a:p>
            <a:r>
              <a:rPr lang="en-US" sz="4400"/>
              <a:t>This class is here-</a:t>
            </a:r>
            <a:r>
              <a:rPr lang="en-US" sz="4400" err="1"/>
              <a:t>ish</a:t>
            </a:r>
            <a:endParaRPr lang="en-US" sz="4400"/>
          </a:p>
        </p:txBody>
      </p:sp>
      <p:sp>
        <p:nvSpPr>
          <p:cNvPr id="11" name="TextBox 10">
            <a:extLst>
              <a:ext uri="{FF2B5EF4-FFF2-40B4-BE49-F238E27FC236}">
                <a16:creationId xmlns:a16="http://schemas.microsoft.com/office/drawing/2014/main" id="{002248DA-6EB6-C4CE-2452-65CADD700B99}"/>
              </a:ext>
            </a:extLst>
          </p:cNvPr>
          <p:cNvSpPr txBox="1"/>
          <p:nvPr/>
        </p:nvSpPr>
        <p:spPr>
          <a:xfrm rot="20560248">
            <a:off x="8490449" y="6056817"/>
            <a:ext cx="1788951" cy="646331"/>
          </a:xfrm>
          <a:prstGeom prst="rect">
            <a:avLst/>
          </a:prstGeom>
          <a:noFill/>
        </p:spPr>
        <p:txBody>
          <a:bodyPr wrap="none" rtlCol="0">
            <a:spAutoFit/>
          </a:bodyPr>
          <a:lstStyle/>
          <a:p>
            <a:r>
              <a:rPr lang="en-US" sz="3600"/>
              <a:t>previous</a:t>
            </a:r>
          </a:p>
        </p:txBody>
      </p:sp>
      <p:sp>
        <p:nvSpPr>
          <p:cNvPr id="12" name="TextBox 11">
            <a:extLst>
              <a:ext uri="{FF2B5EF4-FFF2-40B4-BE49-F238E27FC236}">
                <a16:creationId xmlns:a16="http://schemas.microsoft.com/office/drawing/2014/main" id="{59ABD3B6-6C92-F5D2-F524-FF255F0CFCDB}"/>
              </a:ext>
            </a:extLst>
          </p:cNvPr>
          <p:cNvSpPr txBox="1"/>
          <p:nvPr/>
        </p:nvSpPr>
        <p:spPr>
          <a:xfrm rot="20560248">
            <a:off x="9699493" y="6121632"/>
            <a:ext cx="1479892" cy="646331"/>
          </a:xfrm>
          <a:prstGeom prst="rect">
            <a:avLst/>
          </a:prstGeom>
          <a:noFill/>
        </p:spPr>
        <p:txBody>
          <a:bodyPr wrap="none" rtlCol="0">
            <a:spAutoFit/>
          </a:bodyPr>
          <a:lstStyle/>
          <a:p>
            <a:r>
              <a:rPr lang="en-US" sz="3600"/>
              <a:t>classes</a:t>
            </a:r>
          </a:p>
        </p:txBody>
      </p:sp>
      <p:sp>
        <p:nvSpPr>
          <p:cNvPr id="14" name="TextBox 13">
            <a:extLst>
              <a:ext uri="{FF2B5EF4-FFF2-40B4-BE49-F238E27FC236}">
                <a16:creationId xmlns:a16="http://schemas.microsoft.com/office/drawing/2014/main" id="{49BC99CF-4421-64FA-DBC5-340FFFCFBE5F}"/>
              </a:ext>
            </a:extLst>
          </p:cNvPr>
          <p:cNvSpPr txBox="1"/>
          <p:nvPr/>
        </p:nvSpPr>
        <p:spPr>
          <a:xfrm rot="20560248">
            <a:off x="6268119" y="3050962"/>
            <a:ext cx="824265" cy="646331"/>
          </a:xfrm>
          <a:prstGeom prst="rect">
            <a:avLst/>
          </a:prstGeom>
          <a:noFill/>
        </p:spPr>
        <p:txBody>
          <a:bodyPr wrap="none" rtlCol="0">
            <a:spAutoFit/>
          </a:bodyPr>
          <a:lstStyle/>
          <a:p>
            <a:r>
              <a:rPr lang="en-US" sz="3600"/>
              <a:t>out</a:t>
            </a:r>
          </a:p>
        </p:txBody>
      </p:sp>
      <p:sp>
        <p:nvSpPr>
          <p:cNvPr id="15" name="TextBox 14">
            <a:extLst>
              <a:ext uri="{FF2B5EF4-FFF2-40B4-BE49-F238E27FC236}">
                <a16:creationId xmlns:a16="http://schemas.microsoft.com/office/drawing/2014/main" id="{D3FAE872-CA83-FE91-113D-CAB9B02A572F}"/>
              </a:ext>
            </a:extLst>
          </p:cNvPr>
          <p:cNvSpPr txBox="1"/>
          <p:nvPr/>
        </p:nvSpPr>
        <p:spPr>
          <a:xfrm rot="20560248">
            <a:off x="6910334" y="3112440"/>
            <a:ext cx="569387" cy="646331"/>
          </a:xfrm>
          <a:prstGeom prst="rect">
            <a:avLst/>
          </a:prstGeom>
          <a:noFill/>
        </p:spPr>
        <p:txBody>
          <a:bodyPr wrap="none" rtlCol="0">
            <a:spAutoFit/>
          </a:bodyPr>
          <a:lstStyle/>
          <a:p>
            <a:r>
              <a:rPr lang="en-US" sz="3600"/>
              <a:t>of</a:t>
            </a:r>
          </a:p>
        </p:txBody>
      </p:sp>
      <p:sp>
        <p:nvSpPr>
          <p:cNvPr id="16" name="TextBox 15">
            <a:extLst>
              <a:ext uri="{FF2B5EF4-FFF2-40B4-BE49-F238E27FC236}">
                <a16:creationId xmlns:a16="http://schemas.microsoft.com/office/drawing/2014/main" id="{4B36E1E8-CA86-D918-153A-966C4F2ABEFC}"/>
              </a:ext>
            </a:extLst>
          </p:cNvPr>
          <p:cNvSpPr txBox="1"/>
          <p:nvPr/>
        </p:nvSpPr>
        <p:spPr>
          <a:xfrm rot="20560248">
            <a:off x="7295987" y="3064408"/>
            <a:ext cx="1272464" cy="646331"/>
          </a:xfrm>
          <a:prstGeom prst="rect">
            <a:avLst/>
          </a:prstGeom>
          <a:noFill/>
        </p:spPr>
        <p:txBody>
          <a:bodyPr wrap="none" rtlCol="0">
            <a:spAutoFit/>
          </a:bodyPr>
          <a:lstStyle/>
          <a:p>
            <a:r>
              <a:rPr lang="en-US" sz="3600"/>
              <a:t>scope</a:t>
            </a:r>
          </a:p>
        </p:txBody>
      </p:sp>
      <p:sp>
        <p:nvSpPr>
          <p:cNvPr id="17" name="TextBox 16">
            <a:extLst>
              <a:ext uri="{FF2B5EF4-FFF2-40B4-BE49-F238E27FC236}">
                <a16:creationId xmlns:a16="http://schemas.microsoft.com/office/drawing/2014/main" id="{2A70A11E-19C7-7950-2F35-73985A893E9C}"/>
              </a:ext>
            </a:extLst>
          </p:cNvPr>
          <p:cNvSpPr txBox="1"/>
          <p:nvPr/>
        </p:nvSpPr>
        <p:spPr>
          <a:xfrm rot="20560248">
            <a:off x="10891869" y="6121632"/>
            <a:ext cx="1359668" cy="646331"/>
          </a:xfrm>
          <a:prstGeom prst="rect">
            <a:avLst/>
          </a:prstGeom>
          <a:noFill/>
        </p:spPr>
        <p:txBody>
          <a:bodyPr wrap="none" rtlCol="0">
            <a:spAutoFit/>
          </a:bodyPr>
          <a:lstStyle/>
          <a:p>
            <a:r>
              <a:rPr lang="en-US" sz="3600"/>
              <a:t>(OOD)</a:t>
            </a:r>
          </a:p>
        </p:txBody>
      </p:sp>
      <p:sp>
        <p:nvSpPr>
          <p:cNvPr id="18" name="TextBox 17">
            <a:extLst>
              <a:ext uri="{FF2B5EF4-FFF2-40B4-BE49-F238E27FC236}">
                <a16:creationId xmlns:a16="http://schemas.microsoft.com/office/drawing/2014/main" id="{54CF2E8E-85D1-46DD-4A8F-9AD1BEF8FB87}"/>
              </a:ext>
            </a:extLst>
          </p:cNvPr>
          <p:cNvSpPr txBox="1"/>
          <p:nvPr/>
        </p:nvSpPr>
        <p:spPr>
          <a:xfrm rot="20560248">
            <a:off x="5314098" y="2925000"/>
            <a:ext cx="1441036" cy="646331"/>
          </a:xfrm>
          <a:prstGeom prst="rect">
            <a:avLst/>
          </a:prstGeom>
          <a:noFill/>
        </p:spPr>
        <p:txBody>
          <a:bodyPr wrap="none" rtlCol="0">
            <a:spAutoFit/>
          </a:bodyPr>
          <a:lstStyle/>
          <a:p>
            <a:r>
              <a:rPr lang="en-US" sz="3600"/>
              <a:t>mostly</a:t>
            </a:r>
          </a:p>
        </p:txBody>
      </p:sp>
    </p:spTree>
    <p:extLst>
      <p:ext uri="{BB962C8B-B14F-4D97-AF65-F5344CB8AC3E}">
        <p14:creationId xmlns:p14="http://schemas.microsoft.com/office/powerpoint/2010/main" val="2107031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553B7-8C16-3262-9580-108E9C214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146FC-E528-7CC7-4795-95804F6AF9E9}"/>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sp>
        <p:nvSpPr>
          <p:cNvPr id="3" name="Rectangle: Diagonal Corners Rounded 6">
            <a:extLst>
              <a:ext uri="{FF2B5EF4-FFF2-40B4-BE49-F238E27FC236}">
                <a16:creationId xmlns:a16="http://schemas.microsoft.com/office/drawing/2014/main" id="{7ADD8E6B-D098-5C95-0E81-443BE8B99513}"/>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7BF04771-9E67-1F9A-72B6-215494E1D78C}"/>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05870162-BCB5-D8ED-0E73-8BED12C26568}"/>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F3B88E6D-EF16-F4F3-A474-0F683C4CFC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E8A1CC8B-4BE1-C73E-0663-20189A5C44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A8DBC8C0-BB4B-5E29-BB5C-C92D5D4E86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868BCB89-5B89-E635-C7CC-02F96CF4F27F}"/>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91B9BC9F-E7F9-AA21-4271-EE0CCFD891F0}"/>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ORGANIZING</a:t>
            </a:r>
          </a:p>
        </p:txBody>
      </p:sp>
      <p:sp>
        <p:nvSpPr>
          <p:cNvPr id="24" name="Freeform: Shape 15">
            <a:extLst>
              <a:ext uri="{FF2B5EF4-FFF2-40B4-BE49-F238E27FC236}">
                <a16:creationId xmlns:a16="http://schemas.microsoft.com/office/drawing/2014/main" id="{BAF60998-AA15-5714-83BC-59FAD9F6925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PLANNING</a:t>
            </a:r>
          </a:p>
        </p:txBody>
      </p:sp>
      <p:pic>
        <p:nvPicPr>
          <p:cNvPr id="19" name="Picture 18">
            <a:extLst>
              <a:ext uri="{FF2B5EF4-FFF2-40B4-BE49-F238E27FC236}">
                <a16:creationId xmlns:a16="http://schemas.microsoft.com/office/drawing/2014/main" id="{7C4D7138-9D04-7515-0F68-351C962E2EFD}"/>
              </a:ext>
            </a:extLst>
          </p:cNvPr>
          <p:cNvPicPr>
            <a:picLocks noChangeAspect="1"/>
          </p:cNvPicPr>
          <p:nvPr/>
        </p:nvPicPr>
        <p:blipFill>
          <a:blip r:embed="rId9"/>
          <a:stretch>
            <a:fillRect/>
          </a:stretch>
        </p:blipFill>
        <p:spPr>
          <a:xfrm>
            <a:off x="8560199" y="3788023"/>
            <a:ext cx="3441700" cy="2895600"/>
          </a:xfrm>
          <a:prstGeom prst="rect">
            <a:avLst/>
          </a:prstGeom>
        </p:spPr>
      </p:pic>
      <p:pic>
        <p:nvPicPr>
          <p:cNvPr id="20" name="Picture 19">
            <a:extLst>
              <a:ext uri="{FF2B5EF4-FFF2-40B4-BE49-F238E27FC236}">
                <a16:creationId xmlns:a16="http://schemas.microsoft.com/office/drawing/2014/main" id="{0C683D30-6BD2-813D-FCE5-BF6455BBD1BC}"/>
              </a:ext>
            </a:extLst>
          </p:cNvPr>
          <p:cNvPicPr>
            <a:picLocks noChangeAspect="1"/>
          </p:cNvPicPr>
          <p:nvPr/>
        </p:nvPicPr>
        <p:blipFill>
          <a:blip r:embed="rId10"/>
          <a:stretch>
            <a:fillRect/>
          </a:stretch>
        </p:blipFill>
        <p:spPr>
          <a:xfrm>
            <a:off x="4802862" y="1855371"/>
            <a:ext cx="3688984" cy="2895600"/>
          </a:xfrm>
          <a:prstGeom prst="rect">
            <a:avLst/>
          </a:prstGeom>
        </p:spPr>
      </p:pic>
      <p:sp>
        <p:nvSpPr>
          <p:cNvPr id="21" name="TextBox 20">
            <a:extLst>
              <a:ext uri="{FF2B5EF4-FFF2-40B4-BE49-F238E27FC236}">
                <a16:creationId xmlns:a16="http://schemas.microsoft.com/office/drawing/2014/main" id="{8067D045-C078-B267-6039-54D72508A896}"/>
              </a:ext>
            </a:extLst>
          </p:cNvPr>
          <p:cNvSpPr txBox="1"/>
          <p:nvPr/>
        </p:nvSpPr>
        <p:spPr>
          <a:xfrm>
            <a:off x="5488874" y="4661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err="1">
                <a:ea typeface="Calibri"/>
                <a:cs typeface="Calibri"/>
              </a:rPr>
              <a:t>howstuffworks.com</a:t>
            </a:r>
            <a:endParaRPr lang="en-US">
              <a:ea typeface="Calibri" panose="020F0502020204030204"/>
              <a:cs typeface="Calibri" panose="020F0502020204030204"/>
            </a:endParaRPr>
          </a:p>
        </p:txBody>
      </p:sp>
      <p:sp>
        <p:nvSpPr>
          <p:cNvPr id="34" name="TextBox 33">
            <a:extLst>
              <a:ext uri="{FF2B5EF4-FFF2-40B4-BE49-F238E27FC236}">
                <a16:creationId xmlns:a16="http://schemas.microsoft.com/office/drawing/2014/main" id="{FD7C9186-E454-AF05-C976-9736E125D512}"/>
              </a:ext>
            </a:extLst>
          </p:cNvPr>
          <p:cNvSpPr txBox="1"/>
          <p:nvPr/>
        </p:nvSpPr>
        <p:spPr>
          <a:xfrm>
            <a:off x="8998927" y="3418691"/>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a:ea typeface="Calibri"/>
                <a:cs typeface="Calibri"/>
              </a:rPr>
              <a:t>Half as Interesting on YouTube</a:t>
            </a:r>
            <a:endParaRPr lang="en-US">
              <a:ea typeface="Calibri" panose="020F0502020204030204"/>
              <a:cs typeface="Calibri" panose="020F0502020204030204"/>
            </a:endParaRPr>
          </a:p>
        </p:txBody>
      </p:sp>
    </p:spTree>
    <p:extLst>
      <p:ext uri="{BB962C8B-B14F-4D97-AF65-F5344CB8AC3E}">
        <p14:creationId xmlns:p14="http://schemas.microsoft.com/office/powerpoint/2010/main" val="3241239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3A237-7437-BC10-454F-91C4F0542D1D}"/>
            </a:ext>
          </a:extLst>
        </p:cNvPr>
        <p:cNvGrpSpPr/>
        <p:nvPr/>
      </p:nvGrpSpPr>
      <p:grpSpPr>
        <a:xfrm>
          <a:off x="0" y="0"/>
          <a:ext cx="0" cy="0"/>
          <a:chOff x="0" y="0"/>
          <a:chExt cx="0" cy="0"/>
        </a:xfrm>
      </p:grpSpPr>
      <p:sp>
        <p:nvSpPr>
          <p:cNvPr id="4" name="Rectangle: Diagonal Corners Rounded 6">
            <a:extLst>
              <a:ext uri="{FF2B5EF4-FFF2-40B4-BE49-F238E27FC236}">
                <a16:creationId xmlns:a16="http://schemas.microsoft.com/office/drawing/2014/main" id="{4415A494-9DA5-E913-6D64-8D0EB94BD18A}"/>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 name="Title 1">
            <a:extLst>
              <a:ext uri="{FF2B5EF4-FFF2-40B4-BE49-F238E27FC236}">
                <a16:creationId xmlns:a16="http://schemas.microsoft.com/office/drawing/2014/main" id="{31C352B1-E38B-903B-FC31-D73D3B3114E3}"/>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sp>
        <p:nvSpPr>
          <p:cNvPr id="5" name="Rectangle: Diagonal Corners Rounded 10">
            <a:extLst>
              <a:ext uri="{FF2B5EF4-FFF2-40B4-BE49-F238E27FC236}">
                <a16:creationId xmlns:a16="http://schemas.microsoft.com/office/drawing/2014/main" id="{7B261FC9-BEC0-B595-CDB4-DE0FB397F753}"/>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475C6445-B48D-33B9-AC4B-019142A744A9}"/>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198FBAE0-36EA-C631-976D-BCC3D1E557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923B1BA-1303-CC12-DC52-EEC69B6954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06F9D36E-ACAE-7D1E-49E3-879BE082C0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2C85DBB2-411E-1C7E-4C86-A7450FCBAAB0}"/>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implementing</a:t>
            </a:r>
          </a:p>
        </p:txBody>
      </p:sp>
      <p:sp>
        <p:nvSpPr>
          <p:cNvPr id="23" name="Freeform: Shape 15">
            <a:extLst>
              <a:ext uri="{FF2B5EF4-FFF2-40B4-BE49-F238E27FC236}">
                <a16:creationId xmlns:a16="http://schemas.microsoft.com/office/drawing/2014/main" id="{F6D1879D-768B-2E9F-A76E-40EAA140247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tx1"/>
                </a:solidFill>
              </a:rPr>
              <a:t>ORGANIZING</a:t>
            </a:r>
          </a:p>
        </p:txBody>
      </p:sp>
      <p:sp>
        <p:nvSpPr>
          <p:cNvPr id="24" name="Freeform: Shape 15">
            <a:extLst>
              <a:ext uri="{FF2B5EF4-FFF2-40B4-BE49-F238E27FC236}">
                <a16:creationId xmlns:a16="http://schemas.microsoft.com/office/drawing/2014/main" id="{AA3F4158-5D19-F338-B2A8-B16FFF80AFE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PLANNING</a:t>
            </a:r>
          </a:p>
        </p:txBody>
      </p:sp>
      <p:pic>
        <p:nvPicPr>
          <p:cNvPr id="7" name="Picture 6">
            <a:extLst>
              <a:ext uri="{FF2B5EF4-FFF2-40B4-BE49-F238E27FC236}">
                <a16:creationId xmlns:a16="http://schemas.microsoft.com/office/drawing/2014/main" id="{D965119F-2D23-1D04-C500-B576E32DF906}"/>
              </a:ext>
            </a:extLst>
          </p:cNvPr>
          <p:cNvPicPr>
            <a:picLocks noChangeAspect="1"/>
          </p:cNvPicPr>
          <p:nvPr/>
        </p:nvPicPr>
        <p:blipFill>
          <a:blip r:embed="rId9"/>
          <a:stretch>
            <a:fillRect/>
          </a:stretch>
        </p:blipFill>
        <p:spPr>
          <a:xfrm>
            <a:off x="5465997" y="3909032"/>
            <a:ext cx="2912144" cy="2704612"/>
          </a:xfrm>
          <a:prstGeom prst="rect">
            <a:avLst/>
          </a:prstGeom>
        </p:spPr>
      </p:pic>
      <p:pic>
        <p:nvPicPr>
          <p:cNvPr id="8" name="Picture 7">
            <a:extLst>
              <a:ext uri="{FF2B5EF4-FFF2-40B4-BE49-F238E27FC236}">
                <a16:creationId xmlns:a16="http://schemas.microsoft.com/office/drawing/2014/main" id="{C393CA22-8B94-4C7B-935F-569214FE6E31}"/>
              </a:ext>
            </a:extLst>
          </p:cNvPr>
          <p:cNvPicPr>
            <a:picLocks noChangeAspect="1"/>
          </p:cNvPicPr>
          <p:nvPr/>
        </p:nvPicPr>
        <p:blipFill>
          <a:blip r:embed="rId10"/>
          <a:stretch>
            <a:fillRect/>
          </a:stretch>
        </p:blipFill>
        <p:spPr>
          <a:xfrm>
            <a:off x="9095553" y="1534437"/>
            <a:ext cx="2644582" cy="4709875"/>
          </a:xfrm>
          <a:prstGeom prst="rect">
            <a:avLst/>
          </a:prstGeom>
        </p:spPr>
      </p:pic>
      <p:pic>
        <p:nvPicPr>
          <p:cNvPr id="11" name="Picture 10">
            <a:extLst>
              <a:ext uri="{FF2B5EF4-FFF2-40B4-BE49-F238E27FC236}">
                <a16:creationId xmlns:a16="http://schemas.microsoft.com/office/drawing/2014/main" id="{CC92191E-1031-5600-99B4-741BBDE81BD8}"/>
              </a:ext>
            </a:extLst>
          </p:cNvPr>
          <p:cNvPicPr>
            <a:picLocks noChangeAspect="1"/>
          </p:cNvPicPr>
          <p:nvPr/>
        </p:nvPicPr>
        <p:blipFill>
          <a:blip r:embed="rId11"/>
          <a:stretch>
            <a:fillRect/>
          </a:stretch>
        </p:blipFill>
        <p:spPr>
          <a:xfrm>
            <a:off x="5944272" y="1514384"/>
            <a:ext cx="2912144" cy="2164278"/>
          </a:xfrm>
          <a:prstGeom prst="rect">
            <a:avLst/>
          </a:prstGeom>
        </p:spPr>
      </p:pic>
      <p:sp>
        <p:nvSpPr>
          <p:cNvPr id="14" name="TextBox 13">
            <a:extLst>
              <a:ext uri="{FF2B5EF4-FFF2-40B4-BE49-F238E27FC236}">
                <a16:creationId xmlns:a16="http://schemas.microsoft.com/office/drawing/2014/main" id="{15C4FBB4-E1BC-A12F-DAA1-03C3C02E4EBB}"/>
              </a:ext>
            </a:extLst>
          </p:cNvPr>
          <p:cNvSpPr txBox="1"/>
          <p:nvPr/>
        </p:nvSpPr>
        <p:spPr>
          <a:xfrm>
            <a:off x="8617278" y="6244312"/>
            <a:ext cx="4244639" cy="369332"/>
          </a:xfrm>
          <a:prstGeom prst="rect">
            <a:avLst/>
          </a:prstGeom>
          <a:noFill/>
        </p:spPr>
        <p:txBody>
          <a:bodyPr wrap="square">
            <a:spAutoFit/>
          </a:bodyPr>
          <a:lstStyle/>
          <a:p>
            <a:r>
              <a:rPr lang="en-US" i="1" err="1"/>
              <a:t>www.oddee.com</a:t>
            </a:r>
            <a:r>
              <a:rPr lang="en-US" i="1"/>
              <a:t>/item_97852.aspx</a:t>
            </a:r>
          </a:p>
        </p:txBody>
      </p:sp>
    </p:spTree>
    <p:extLst>
      <p:ext uri="{BB962C8B-B14F-4D97-AF65-F5344CB8AC3E}">
        <p14:creationId xmlns:p14="http://schemas.microsoft.com/office/powerpoint/2010/main" val="3367234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CFF69-6542-D18E-60D3-32233378BD33}"/>
            </a:ext>
          </a:extLst>
        </p:cNvPr>
        <p:cNvGrpSpPr/>
        <p:nvPr/>
      </p:nvGrpSpPr>
      <p:grpSpPr>
        <a:xfrm>
          <a:off x="0" y="0"/>
          <a:ext cx="0" cy="0"/>
          <a:chOff x="0" y="0"/>
          <a:chExt cx="0" cy="0"/>
        </a:xfrm>
      </p:grpSpPr>
      <p:sp>
        <p:nvSpPr>
          <p:cNvPr id="16" name="Rectangle: Diagonal Corners Rounded 13">
            <a:extLst>
              <a:ext uri="{FF2B5EF4-FFF2-40B4-BE49-F238E27FC236}">
                <a16:creationId xmlns:a16="http://schemas.microsoft.com/office/drawing/2014/main" id="{98C17CF1-750F-68F7-4828-B60DFE32130C}"/>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4" name="Rectangle: Diagonal Corners Rounded 6">
            <a:extLst>
              <a:ext uri="{FF2B5EF4-FFF2-40B4-BE49-F238E27FC236}">
                <a16:creationId xmlns:a16="http://schemas.microsoft.com/office/drawing/2014/main" id="{468CA20D-BC68-72AE-EC7B-028E5BD87AD0}"/>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 name="Title 1">
            <a:extLst>
              <a:ext uri="{FF2B5EF4-FFF2-40B4-BE49-F238E27FC236}">
                <a16:creationId xmlns:a16="http://schemas.microsoft.com/office/drawing/2014/main" id="{8100E701-0A76-7C45-F26B-10324A604686}"/>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sp>
        <p:nvSpPr>
          <p:cNvPr id="5" name="Rectangle: Diagonal Corners Rounded 10">
            <a:extLst>
              <a:ext uri="{FF2B5EF4-FFF2-40B4-BE49-F238E27FC236}">
                <a16:creationId xmlns:a16="http://schemas.microsoft.com/office/drawing/2014/main" id="{672AF238-B525-6823-90E0-5F92A9D90A78}"/>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D176831E-D176-64E5-7FDB-94CA520952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DAB16D9-7CE8-4974-2B51-4E3672FD37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91D7F34F-482A-8785-BB51-7A969E9E93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18F99C85-8A41-5CC7-4CDB-A84945FE2924}"/>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implementing</a:t>
            </a:r>
          </a:p>
        </p:txBody>
      </p:sp>
      <p:sp>
        <p:nvSpPr>
          <p:cNvPr id="23" name="Freeform: Shape 15">
            <a:extLst>
              <a:ext uri="{FF2B5EF4-FFF2-40B4-BE49-F238E27FC236}">
                <a16:creationId xmlns:a16="http://schemas.microsoft.com/office/drawing/2014/main" id="{4BA5F031-0855-2464-3D22-3FB6DAAFE31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ORGANIZING</a:t>
            </a:r>
          </a:p>
        </p:txBody>
      </p:sp>
      <p:sp>
        <p:nvSpPr>
          <p:cNvPr id="24" name="Freeform: Shape 15">
            <a:extLst>
              <a:ext uri="{FF2B5EF4-FFF2-40B4-BE49-F238E27FC236}">
                <a16:creationId xmlns:a16="http://schemas.microsoft.com/office/drawing/2014/main" id="{7649C2E1-03BF-43FA-8DF1-DD8716EF8AFF}"/>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tx1"/>
                </a:solidFill>
              </a:rPr>
              <a:t>PLANNING</a:t>
            </a:r>
          </a:p>
        </p:txBody>
      </p:sp>
      <p:pic>
        <p:nvPicPr>
          <p:cNvPr id="3" name="Picture 2">
            <a:extLst>
              <a:ext uri="{FF2B5EF4-FFF2-40B4-BE49-F238E27FC236}">
                <a16:creationId xmlns:a16="http://schemas.microsoft.com/office/drawing/2014/main" id="{E0D03827-204F-68CF-C35E-D7D4765F7A0F}"/>
              </a:ext>
            </a:extLst>
          </p:cNvPr>
          <p:cNvPicPr>
            <a:picLocks noChangeAspect="1"/>
          </p:cNvPicPr>
          <p:nvPr/>
        </p:nvPicPr>
        <p:blipFill>
          <a:blip r:embed="rId9"/>
          <a:stretch>
            <a:fillRect/>
          </a:stretch>
        </p:blipFill>
        <p:spPr>
          <a:xfrm>
            <a:off x="4260342" y="1818905"/>
            <a:ext cx="7772400" cy="3962530"/>
          </a:xfrm>
          <a:prstGeom prst="rect">
            <a:avLst/>
          </a:prstGeom>
        </p:spPr>
      </p:pic>
      <p:sp>
        <p:nvSpPr>
          <p:cNvPr id="15" name="TextBox 14">
            <a:extLst>
              <a:ext uri="{FF2B5EF4-FFF2-40B4-BE49-F238E27FC236}">
                <a16:creationId xmlns:a16="http://schemas.microsoft.com/office/drawing/2014/main" id="{D3772A19-F9CB-23B7-42E4-F2915AB8C54E}"/>
              </a:ext>
            </a:extLst>
          </p:cNvPr>
          <p:cNvSpPr txBox="1"/>
          <p:nvPr/>
        </p:nvSpPr>
        <p:spPr>
          <a:xfrm>
            <a:off x="9320741" y="5772787"/>
            <a:ext cx="3063764" cy="369332"/>
          </a:xfrm>
          <a:prstGeom prst="rect">
            <a:avLst/>
          </a:prstGeom>
          <a:noFill/>
        </p:spPr>
        <p:txBody>
          <a:bodyPr wrap="square">
            <a:spAutoFit/>
          </a:bodyPr>
          <a:lstStyle/>
          <a:p>
            <a:r>
              <a:rPr lang="en-US" i="1" err="1"/>
              <a:t>www.architecturaldigest.com</a:t>
            </a:r>
            <a:endParaRPr lang="en-US" i="1"/>
          </a:p>
        </p:txBody>
      </p:sp>
    </p:spTree>
    <p:extLst>
      <p:ext uri="{BB962C8B-B14F-4D97-AF65-F5344CB8AC3E}">
        <p14:creationId xmlns:p14="http://schemas.microsoft.com/office/powerpoint/2010/main" val="1067537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FA374-3855-85B3-E730-FE430A570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155CC-D0BD-85C9-2D10-7AF7D2365889}"/>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grpSp>
        <p:nvGrpSpPr>
          <p:cNvPr id="25" name="Group 24">
            <a:extLst>
              <a:ext uri="{FF2B5EF4-FFF2-40B4-BE49-F238E27FC236}">
                <a16:creationId xmlns:a16="http://schemas.microsoft.com/office/drawing/2014/main" id="{EAEDFB36-FF7E-D000-DC04-E507B60C16B6}"/>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F8168F29-F62A-F1EA-D6B0-A04FDFED0E8E}"/>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AF403B94-3BD9-326C-2306-D53CC9A991A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9DE52865-9C76-AEA0-9023-16DB24060A58}"/>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8DE853CA-1046-50D9-96A9-CA27C3D3B64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DF7B5B00-6525-4A82-2B08-5BD1F28D46F5}"/>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D6968BDD-D290-2975-0EBA-7C1C864DA49E}"/>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DB684D89-FCCB-FE99-6A65-5876DF45918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1AD21F47-2345-3DCF-1933-56AC696D0FA2}"/>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6" name="Freeform: Shape 15">
            <a:extLst>
              <a:ext uri="{FF2B5EF4-FFF2-40B4-BE49-F238E27FC236}">
                <a16:creationId xmlns:a16="http://schemas.microsoft.com/office/drawing/2014/main" id="{14EF4EA4-1766-462B-CD86-63A5F2095DAB}"/>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7ABD58D9-4BBC-8EFD-1E2F-DBBA6E67A77C}"/>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9C82F8C0-FEF3-5987-59D4-5084A3BEEAC9}"/>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spTree>
    <p:extLst>
      <p:ext uri="{BB962C8B-B14F-4D97-AF65-F5344CB8AC3E}">
        <p14:creationId xmlns:p14="http://schemas.microsoft.com/office/powerpoint/2010/main" val="3488128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a:solidFill>
                  <a:srgbClr val="0070C0"/>
                </a:solidFill>
                <a:latin typeface="Verdana"/>
                <a:ea typeface="Verdana"/>
              </a:rPr>
              <a:t>Course staff</a:t>
            </a:r>
            <a:endParaRPr lang="en-US">
              <a:solidFill>
                <a:srgbClr val="0070C0"/>
              </a:solidFill>
            </a:endParaRP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sp>
        <p:nvSpPr>
          <p:cNvPr id="6" name="TextBox 5">
            <a:extLst>
              <a:ext uri="{FF2B5EF4-FFF2-40B4-BE49-F238E27FC236}">
                <a16:creationId xmlns:a16="http://schemas.microsoft.com/office/drawing/2014/main" id="{5E62FD13-1F96-F155-36CA-7EF6E751D118}"/>
              </a:ext>
            </a:extLst>
          </p:cNvPr>
          <p:cNvSpPr txBox="1"/>
          <p:nvPr/>
        </p:nvSpPr>
        <p:spPr>
          <a:xfrm>
            <a:off x="2283088" y="4896558"/>
            <a:ext cx="2683761" cy="12041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3600">
                <a:latin typeface="Calibri"/>
                <a:ea typeface="Calibri"/>
                <a:cs typeface="Calibri"/>
              </a:rPr>
              <a:t>Rob Simmons</a:t>
            </a:r>
            <a:endParaRPr lang="en-US" sz="3600">
              <a:ea typeface="Calibri"/>
              <a:cs typeface="Calibri"/>
            </a:endParaRPr>
          </a:p>
          <a:p>
            <a:pPr algn="ctr"/>
            <a:endParaRPr lang="en-US" sz="3600" i="1">
              <a:latin typeface="Calibri" panose="020F0502020204030204" pitchFamily="34" charset="0"/>
              <a:ea typeface="Calibri"/>
              <a:cs typeface="Calibri" panose="020F0502020204030204" pitchFamily="34" charset="0"/>
            </a:endParaRPr>
          </a:p>
        </p:txBody>
      </p:sp>
      <p:sp>
        <p:nvSpPr>
          <p:cNvPr id="5" name="Rectangle 4">
            <a:extLst>
              <a:ext uri="{FF2B5EF4-FFF2-40B4-BE49-F238E27FC236}">
                <a16:creationId xmlns:a16="http://schemas.microsoft.com/office/drawing/2014/main" id="{9571F8D6-7A75-E9FB-1C22-CFBF3DACD1B5}"/>
              </a:ext>
            </a:extLst>
          </p:cNvPr>
          <p:cNvSpPr/>
          <p:nvPr/>
        </p:nvSpPr>
        <p:spPr>
          <a:xfrm>
            <a:off x="8154444" y="2188923"/>
            <a:ext cx="2195945" cy="2438400"/>
          </a:xfrm>
          <a:prstGeom prst="rect">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bg1"/>
                </a:solidFill>
                <a:ea typeface="Calibri"/>
                <a:cs typeface="Calibri"/>
              </a:rPr>
              <a:t>Add </a:t>
            </a:r>
            <a:r>
              <a:rPr lang="en-US" sz="2400" err="1">
                <a:solidFill>
                  <a:schemeClr val="bg1"/>
                </a:solidFill>
                <a:ea typeface="Calibri"/>
                <a:cs typeface="Calibri"/>
              </a:rPr>
              <a:t>tas</a:t>
            </a:r>
            <a:endParaRPr lang="en-US">
              <a:solidFill>
                <a:schemeClr val="bg1"/>
              </a:solidFill>
              <a:highlight>
                <a:srgbClr val="FF00FF"/>
              </a:highlight>
              <a:ea typeface="Calibri"/>
              <a:cs typeface="Calibri"/>
            </a:endParaRPr>
          </a:p>
        </p:txBody>
      </p:sp>
      <p:pic>
        <p:nvPicPr>
          <p:cNvPr id="9" name="Picture 8" descr="A person holding a white mug&#10;&#10;AI-generated content may be incorrect.">
            <a:extLst>
              <a:ext uri="{FF2B5EF4-FFF2-40B4-BE49-F238E27FC236}">
                <a16:creationId xmlns:a16="http://schemas.microsoft.com/office/drawing/2014/main" id="{2A17569A-7AD5-14CD-1297-1D27D92BCDC4}"/>
              </a:ext>
            </a:extLst>
          </p:cNvPr>
          <p:cNvPicPr>
            <a:picLocks noChangeAspect="1"/>
          </p:cNvPicPr>
          <p:nvPr/>
        </p:nvPicPr>
        <p:blipFill>
          <a:blip r:embed="rId2"/>
          <a:stretch>
            <a:fillRect/>
          </a:stretch>
        </p:blipFill>
        <p:spPr>
          <a:xfrm>
            <a:off x="2327563" y="1818409"/>
            <a:ext cx="2589068" cy="2554432"/>
          </a:xfrm>
          <a:prstGeom prst="rect">
            <a:avLst/>
          </a:prstGeom>
        </p:spPr>
      </p:pic>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91C07-D8C8-EF49-6860-E2C61CAAE923}"/>
            </a:ext>
          </a:extLst>
        </p:cNvPr>
        <p:cNvGrpSpPr/>
        <p:nvPr/>
      </p:nvGrpSpPr>
      <p:grpSpPr>
        <a:xfrm>
          <a:off x="0" y="0"/>
          <a:ext cx="0" cy="0"/>
          <a:chOff x="0" y="0"/>
          <a:chExt cx="0" cy="0"/>
        </a:xfrm>
      </p:grpSpPr>
      <p:sp>
        <p:nvSpPr>
          <p:cNvPr id="203" name="CS 5500: Course Objective">
            <a:extLst>
              <a:ext uri="{FF2B5EF4-FFF2-40B4-BE49-F238E27FC236}">
                <a16:creationId xmlns:a16="http://schemas.microsoft.com/office/drawing/2014/main" id="{68E15244-83C9-523F-CC46-7608FB886680}"/>
              </a:ext>
            </a:extLst>
          </p:cNvPr>
          <p:cNvSpPr txBox="1">
            <a:spLocks noGrp="1"/>
          </p:cNvSpPr>
          <p:nvPr>
            <p:ph type="title"/>
          </p:nvPr>
        </p:nvSpPr>
        <p:spPr/>
        <p:txBody>
          <a:bodyPr/>
          <a:lstStyle>
            <a:lvl1pPr>
              <a:defRPr>
                <a:solidFill>
                  <a:srgbClr val="005493"/>
                </a:solidFill>
              </a:defRPr>
            </a:lvl1pPr>
          </a:lstStyle>
          <a:p>
            <a:r>
              <a:rPr lang="en-US">
                <a:solidFill>
                  <a:srgbClr val="0070C0"/>
                </a:solidFill>
              </a:rPr>
              <a:t>Course outcomes</a:t>
            </a:r>
          </a:p>
        </p:txBody>
      </p:sp>
      <p:sp>
        <p:nvSpPr>
          <p:cNvPr id="204" name="Developing skills that are necessary for successful software development…">
            <a:extLst>
              <a:ext uri="{FF2B5EF4-FFF2-40B4-BE49-F238E27FC236}">
                <a16:creationId xmlns:a16="http://schemas.microsoft.com/office/drawing/2014/main" id="{69D57CD9-D835-5FF4-D1AB-5C0A3CEA91EE}"/>
              </a:ext>
            </a:extLst>
          </p:cNvPr>
          <p:cNvSpPr txBox="1">
            <a:spLocks noGrp="1"/>
          </p:cNvSpPr>
          <p:nvPr>
            <p:ph idx="1"/>
          </p:nvPr>
        </p:nvSpPr>
        <p:spPr>
          <a:xfrm>
            <a:off x="838200" y="1500160"/>
            <a:ext cx="8342376" cy="5120096"/>
          </a:xfrm>
        </p:spPr>
        <p:txBody>
          <a:bodyPr>
            <a:normAutofit/>
          </a:bodyPr>
          <a:lstStyle/>
          <a:p>
            <a:r>
              <a:rPr lang="en-US" sz="3600"/>
              <a:t>By the end of this course, you will…</a:t>
            </a:r>
          </a:p>
          <a:p>
            <a:pPr lvl="1"/>
            <a:r>
              <a:rPr lang="en-US"/>
              <a:t>…be able to define and describe the phases of the software engineering lifecycle.</a:t>
            </a:r>
          </a:p>
          <a:p>
            <a:pPr lvl="1"/>
            <a:r>
              <a:rPr lang="en-US"/>
              <a:t>…demonstrate an ability to use key processes and technologies in modern software development and be able to explain the purpose of those processes and technologies.</a:t>
            </a:r>
          </a:p>
          <a:p>
            <a:pPr lvl="1"/>
            <a:r>
              <a:rPr lang="en-US"/>
              <a:t>…be able to apply instances of major tools used for elementary software engineering tasks in the context of web applications.</a:t>
            </a:r>
          </a:p>
          <a:p>
            <a:pPr lvl="1"/>
            <a:r>
              <a:rPr lang="en-US"/>
              <a:t>…design and implement a portfolio-worthy software engineering project in a small team environment that can be showcased to recruiters.</a:t>
            </a:r>
          </a:p>
          <a:p>
            <a:endParaRPr lang="en-US"/>
          </a:p>
        </p:txBody>
      </p:sp>
      <p:sp>
        <p:nvSpPr>
          <p:cNvPr id="205" name="Slide Number">
            <a:extLst>
              <a:ext uri="{FF2B5EF4-FFF2-40B4-BE49-F238E27FC236}">
                <a16:creationId xmlns:a16="http://schemas.microsoft.com/office/drawing/2014/main" id="{DCFF326B-F40C-C21A-27BD-56ED18AD3712}"/>
              </a:ext>
            </a:extLst>
          </p:cNvPr>
          <p:cNvSpPr txBox="1">
            <a:spLocks noGrp="1"/>
          </p:cNvSpPr>
          <p:nvPr>
            <p:ph type="sldNum" sz="quarter" idx="12"/>
          </p:nvPr>
        </p:nvSpPr>
        <p:spPr/>
        <p:txBody>
          <a:bodyPr/>
          <a:lstStyle/>
          <a:p>
            <a:fld id="{86CB4B4D-7CA3-9044-876B-883B54F8677D}" type="slidenum">
              <a:rPr lang="en-US"/>
              <a:pPr/>
              <a:t>20</a:t>
            </a:fld>
            <a:endParaRPr lang="en-US"/>
          </a:p>
        </p:txBody>
      </p:sp>
      <p:grpSp>
        <p:nvGrpSpPr>
          <p:cNvPr id="5" name="Group 4">
            <a:extLst>
              <a:ext uri="{FF2B5EF4-FFF2-40B4-BE49-F238E27FC236}">
                <a16:creationId xmlns:a16="http://schemas.microsoft.com/office/drawing/2014/main" id="{3EFCC35C-33ED-F914-D0AF-E387C2D73FA7}"/>
              </a:ext>
            </a:extLst>
          </p:cNvPr>
          <p:cNvGrpSpPr/>
          <p:nvPr/>
        </p:nvGrpSpPr>
        <p:grpSpPr>
          <a:xfrm>
            <a:off x="586984" y="2133600"/>
            <a:ext cx="502431" cy="502430"/>
            <a:chOff x="679049" y="2403793"/>
            <a:chExt cx="1887188" cy="1887187"/>
          </a:xfrm>
        </p:grpSpPr>
        <p:sp>
          <p:nvSpPr>
            <p:cNvPr id="6" name="Rectangle: Diagonal Corners Rounded 6">
              <a:extLst>
                <a:ext uri="{FF2B5EF4-FFF2-40B4-BE49-F238E27FC236}">
                  <a16:creationId xmlns:a16="http://schemas.microsoft.com/office/drawing/2014/main" id="{C3690F9D-A7FA-21EC-D277-EC309BAC15C5}"/>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7" name="Rectangle 6" descr="Gears">
              <a:extLst>
                <a:ext uri="{FF2B5EF4-FFF2-40B4-BE49-F238E27FC236}">
                  <a16:creationId xmlns:a16="http://schemas.microsoft.com/office/drawing/2014/main" id="{CB36F38A-FB89-BBED-9707-2DF65F77C233}"/>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8" name="Group 7">
            <a:extLst>
              <a:ext uri="{FF2B5EF4-FFF2-40B4-BE49-F238E27FC236}">
                <a16:creationId xmlns:a16="http://schemas.microsoft.com/office/drawing/2014/main" id="{EA5DC56D-C07D-BFBC-EFF3-E768DBFFB23A}"/>
              </a:ext>
            </a:extLst>
          </p:cNvPr>
          <p:cNvGrpSpPr/>
          <p:nvPr/>
        </p:nvGrpSpPr>
        <p:grpSpPr>
          <a:xfrm>
            <a:off x="210161" y="3174597"/>
            <a:ext cx="502431" cy="502430"/>
            <a:chOff x="679049" y="2403793"/>
            <a:chExt cx="1887188" cy="1887187"/>
          </a:xfrm>
        </p:grpSpPr>
        <p:sp>
          <p:nvSpPr>
            <p:cNvPr id="9" name="Rectangle: Diagonal Corners Rounded 6">
              <a:extLst>
                <a:ext uri="{FF2B5EF4-FFF2-40B4-BE49-F238E27FC236}">
                  <a16:creationId xmlns:a16="http://schemas.microsoft.com/office/drawing/2014/main" id="{DB074211-A721-291C-005B-6B6E037D25B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0" name="Rectangle 9" descr="Gears">
              <a:extLst>
                <a:ext uri="{FF2B5EF4-FFF2-40B4-BE49-F238E27FC236}">
                  <a16:creationId xmlns:a16="http://schemas.microsoft.com/office/drawing/2014/main" id="{21C63BBD-8CBE-9D5B-6093-65EDAD511441}"/>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4" name="Group 13">
            <a:extLst>
              <a:ext uri="{FF2B5EF4-FFF2-40B4-BE49-F238E27FC236}">
                <a16:creationId xmlns:a16="http://schemas.microsoft.com/office/drawing/2014/main" id="{83C8808F-1E72-3134-0C2D-E73D6831B397}"/>
              </a:ext>
            </a:extLst>
          </p:cNvPr>
          <p:cNvGrpSpPr/>
          <p:nvPr/>
        </p:nvGrpSpPr>
        <p:grpSpPr>
          <a:xfrm>
            <a:off x="838199" y="3174596"/>
            <a:ext cx="502431" cy="502431"/>
            <a:chOff x="4314206" y="2403793"/>
            <a:chExt cx="1887187" cy="1887187"/>
          </a:xfrm>
        </p:grpSpPr>
        <p:sp>
          <p:nvSpPr>
            <p:cNvPr id="15" name="Rectangle: Diagonal Corners Rounded 10">
              <a:extLst>
                <a:ext uri="{FF2B5EF4-FFF2-40B4-BE49-F238E27FC236}">
                  <a16:creationId xmlns:a16="http://schemas.microsoft.com/office/drawing/2014/main" id="{D13DDDC6-3EDD-7DF6-6D83-EDF6F4892A4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6" name="Rectangle 15" descr="Illustrator with solid fill">
              <a:extLst>
                <a:ext uri="{FF2B5EF4-FFF2-40B4-BE49-F238E27FC236}">
                  <a16:creationId xmlns:a16="http://schemas.microsoft.com/office/drawing/2014/main" id="{7FF08943-B55A-1CA0-258E-3DB1EC186727}"/>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7" name="Group 16">
            <a:extLst>
              <a:ext uri="{FF2B5EF4-FFF2-40B4-BE49-F238E27FC236}">
                <a16:creationId xmlns:a16="http://schemas.microsoft.com/office/drawing/2014/main" id="{7A545EC7-A690-9418-8DD5-83E8D85D2B93}"/>
              </a:ext>
            </a:extLst>
          </p:cNvPr>
          <p:cNvGrpSpPr/>
          <p:nvPr/>
        </p:nvGrpSpPr>
        <p:grpSpPr>
          <a:xfrm>
            <a:off x="586984" y="4125711"/>
            <a:ext cx="502431" cy="502431"/>
            <a:chOff x="4314206" y="2403793"/>
            <a:chExt cx="1887187" cy="1887187"/>
          </a:xfrm>
        </p:grpSpPr>
        <p:sp>
          <p:nvSpPr>
            <p:cNvPr id="18" name="Rectangle: Diagonal Corners Rounded 10">
              <a:extLst>
                <a:ext uri="{FF2B5EF4-FFF2-40B4-BE49-F238E27FC236}">
                  <a16:creationId xmlns:a16="http://schemas.microsoft.com/office/drawing/2014/main" id="{28C26E35-B869-61C1-CE06-D3F58CBAD9C0}"/>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9" name="Rectangle 18" descr="Illustrator with solid fill">
              <a:extLst>
                <a:ext uri="{FF2B5EF4-FFF2-40B4-BE49-F238E27FC236}">
                  <a16:creationId xmlns:a16="http://schemas.microsoft.com/office/drawing/2014/main" id="{5D16025A-7EDA-ED85-ADBA-0129DF60E31F}"/>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0" name="Group 19">
            <a:extLst>
              <a:ext uri="{FF2B5EF4-FFF2-40B4-BE49-F238E27FC236}">
                <a16:creationId xmlns:a16="http://schemas.microsoft.com/office/drawing/2014/main" id="{BE7C86A4-6D9A-4368-53B7-3EEEA54DB7A5}"/>
              </a:ext>
            </a:extLst>
          </p:cNvPr>
          <p:cNvGrpSpPr/>
          <p:nvPr/>
        </p:nvGrpSpPr>
        <p:grpSpPr>
          <a:xfrm>
            <a:off x="586984" y="5176470"/>
            <a:ext cx="502431" cy="502431"/>
            <a:chOff x="7949361" y="2403792"/>
            <a:chExt cx="1887188" cy="1887188"/>
          </a:xfrm>
        </p:grpSpPr>
        <p:sp>
          <p:nvSpPr>
            <p:cNvPr id="21" name="Rectangle: Diagonal Corners Rounded 13">
              <a:extLst>
                <a:ext uri="{FF2B5EF4-FFF2-40B4-BE49-F238E27FC236}">
                  <a16:creationId xmlns:a16="http://schemas.microsoft.com/office/drawing/2014/main" id="{0CEC7C06-A440-0FBB-4CB0-9402E40EB4D9}"/>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2" name="Rectangle 21" descr="Group">
              <a:extLst>
                <a:ext uri="{FF2B5EF4-FFF2-40B4-BE49-F238E27FC236}">
                  <a16:creationId xmlns:a16="http://schemas.microsoft.com/office/drawing/2014/main" id="{F3A5F844-FBD6-7FB9-BEEC-7EA4D2DC852F}"/>
                </a:ext>
              </a:extLst>
            </p:cNvPr>
            <p:cNvSpPr/>
            <p:nvPr/>
          </p:nvSpPr>
          <p:spPr>
            <a:xfrm>
              <a:off x="7949361" y="2403792"/>
              <a:ext cx="1887188" cy="188718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Tree>
    <p:extLst>
      <p:ext uri="{BB962C8B-B14F-4D97-AF65-F5344CB8AC3E}">
        <p14:creationId xmlns:p14="http://schemas.microsoft.com/office/powerpoint/2010/main" val="3076121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F95DD-1C49-568D-19C5-6A3F8EAF820A}"/>
            </a:ext>
          </a:extLst>
        </p:cNvPr>
        <p:cNvGrpSpPr/>
        <p:nvPr/>
      </p:nvGrpSpPr>
      <p:grpSpPr>
        <a:xfrm>
          <a:off x="0" y="0"/>
          <a:ext cx="0" cy="0"/>
          <a:chOff x="0" y="0"/>
          <a:chExt cx="0" cy="0"/>
        </a:xfrm>
      </p:grpSpPr>
      <p:sp>
        <p:nvSpPr>
          <p:cNvPr id="203" name="CS 5500: Course Objective">
            <a:extLst>
              <a:ext uri="{FF2B5EF4-FFF2-40B4-BE49-F238E27FC236}">
                <a16:creationId xmlns:a16="http://schemas.microsoft.com/office/drawing/2014/main" id="{822E0F2A-1E0A-B387-4A05-80E802193DCF}"/>
              </a:ext>
            </a:extLst>
          </p:cNvPr>
          <p:cNvSpPr txBox="1">
            <a:spLocks noGrp="1"/>
          </p:cNvSpPr>
          <p:nvPr>
            <p:ph type="title"/>
          </p:nvPr>
        </p:nvSpPr>
        <p:spPr/>
        <p:txBody>
          <a:bodyPr/>
          <a:lstStyle>
            <a:lvl1pPr>
              <a:defRPr>
                <a:solidFill>
                  <a:srgbClr val="005493"/>
                </a:solidFill>
              </a:defRPr>
            </a:lvl1pPr>
          </a:lstStyle>
          <a:p>
            <a:r>
              <a:rPr lang="en-US">
                <a:solidFill>
                  <a:srgbClr val="0070C0"/>
                </a:solidFill>
              </a:rPr>
              <a:t>Course outcomes</a:t>
            </a:r>
          </a:p>
        </p:txBody>
      </p:sp>
      <p:sp>
        <p:nvSpPr>
          <p:cNvPr id="204" name="Developing skills that are necessary for successful software development…">
            <a:extLst>
              <a:ext uri="{FF2B5EF4-FFF2-40B4-BE49-F238E27FC236}">
                <a16:creationId xmlns:a16="http://schemas.microsoft.com/office/drawing/2014/main" id="{EDEAC9F1-E477-1359-AAA1-A68B54BAC894}"/>
              </a:ext>
            </a:extLst>
          </p:cNvPr>
          <p:cNvSpPr txBox="1">
            <a:spLocks noGrp="1"/>
          </p:cNvSpPr>
          <p:nvPr>
            <p:ph idx="1"/>
          </p:nvPr>
        </p:nvSpPr>
        <p:spPr>
          <a:xfrm>
            <a:off x="838200" y="1500160"/>
            <a:ext cx="8342376" cy="5120096"/>
          </a:xfrm>
        </p:spPr>
        <p:txBody>
          <a:bodyPr>
            <a:normAutofit/>
          </a:bodyPr>
          <a:lstStyle/>
          <a:p>
            <a:r>
              <a:rPr lang="en-US" sz="3600"/>
              <a:t>By the end of this course, you will…</a:t>
            </a:r>
          </a:p>
          <a:p>
            <a:pPr lvl="1"/>
            <a:r>
              <a:rPr lang="en-US"/>
              <a:t>…be able to define and describe the phases of the software engineering lifecycle.</a:t>
            </a:r>
          </a:p>
          <a:p>
            <a:pPr lvl="1"/>
            <a:r>
              <a:rPr lang="en-US"/>
              <a:t>…demonstrate an ability to use key processes and technologies in modern software development and be able to explain the purpose of those processes and technologies.</a:t>
            </a:r>
          </a:p>
          <a:p>
            <a:pPr lvl="1"/>
            <a:r>
              <a:rPr lang="en-US"/>
              <a:t>…be able to apply instances of major tools used for elementary software engineering tasks in the context of web applications.</a:t>
            </a:r>
          </a:p>
          <a:p>
            <a:pPr lvl="1"/>
            <a:r>
              <a:rPr lang="en-US"/>
              <a:t>…design and implement a portfolio-worthy software engineering project in a small team environment that can be showcased to recruiters.</a:t>
            </a:r>
          </a:p>
          <a:p>
            <a:endParaRPr lang="en-US"/>
          </a:p>
        </p:txBody>
      </p:sp>
      <p:sp>
        <p:nvSpPr>
          <p:cNvPr id="205" name="Slide Number">
            <a:extLst>
              <a:ext uri="{FF2B5EF4-FFF2-40B4-BE49-F238E27FC236}">
                <a16:creationId xmlns:a16="http://schemas.microsoft.com/office/drawing/2014/main" id="{99AC610E-3274-FD04-C360-3B9A6182CE64}"/>
              </a:ext>
            </a:extLst>
          </p:cNvPr>
          <p:cNvSpPr txBox="1">
            <a:spLocks noGrp="1"/>
          </p:cNvSpPr>
          <p:nvPr>
            <p:ph type="sldNum" sz="quarter" idx="12"/>
          </p:nvPr>
        </p:nvSpPr>
        <p:spPr/>
        <p:txBody>
          <a:bodyPr/>
          <a:lstStyle/>
          <a:p>
            <a:fld id="{86CB4B4D-7CA3-9044-876B-883B54F8677D}" type="slidenum">
              <a:rPr lang="en-US"/>
              <a:pPr/>
              <a:t>21</a:t>
            </a:fld>
            <a:endParaRPr lang="en-US"/>
          </a:p>
        </p:txBody>
      </p:sp>
      <p:sp>
        <p:nvSpPr>
          <p:cNvPr id="2" name="Left Brace 1">
            <a:extLst>
              <a:ext uri="{FF2B5EF4-FFF2-40B4-BE49-F238E27FC236}">
                <a16:creationId xmlns:a16="http://schemas.microsoft.com/office/drawing/2014/main" id="{2418DF4F-CFF2-C8EC-6C19-D884A2DC4085}"/>
              </a:ext>
            </a:extLst>
          </p:cNvPr>
          <p:cNvSpPr/>
          <p:nvPr/>
        </p:nvSpPr>
        <p:spPr>
          <a:xfrm rot="10800000">
            <a:off x="9278112" y="1597152"/>
            <a:ext cx="536448" cy="31577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Left Brace 2">
            <a:extLst>
              <a:ext uri="{FF2B5EF4-FFF2-40B4-BE49-F238E27FC236}">
                <a16:creationId xmlns:a16="http://schemas.microsoft.com/office/drawing/2014/main" id="{668D1F18-741B-3EFA-48F7-1ADA810EDF2F}"/>
              </a:ext>
            </a:extLst>
          </p:cNvPr>
          <p:cNvSpPr/>
          <p:nvPr/>
        </p:nvSpPr>
        <p:spPr>
          <a:xfrm rot="10800000">
            <a:off x="9278112" y="4864607"/>
            <a:ext cx="536448" cy="1162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FCC0D3E-6F5C-3E65-51E6-05E2A6AD47D2}"/>
              </a:ext>
            </a:extLst>
          </p:cNvPr>
          <p:cNvSpPr txBox="1"/>
          <p:nvPr/>
        </p:nvSpPr>
        <p:spPr>
          <a:xfrm>
            <a:off x="9982200" y="2206519"/>
            <a:ext cx="20269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70C0"/>
                </a:solidFill>
                <a:ea typeface="Calibri"/>
                <a:cs typeface="Calibri"/>
              </a:rPr>
              <a:t>These are normal learning goals for a course at a university!</a:t>
            </a:r>
          </a:p>
        </p:txBody>
      </p:sp>
      <p:sp>
        <p:nvSpPr>
          <p:cNvPr id="5" name="TextBox 4">
            <a:extLst>
              <a:ext uri="{FF2B5EF4-FFF2-40B4-BE49-F238E27FC236}">
                <a16:creationId xmlns:a16="http://schemas.microsoft.com/office/drawing/2014/main" id="{1E6B13C4-9568-B988-0981-36AC8629E60F}"/>
              </a:ext>
            </a:extLst>
          </p:cNvPr>
          <p:cNvSpPr txBox="1"/>
          <p:nvPr/>
        </p:nvSpPr>
        <p:spPr>
          <a:xfrm>
            <a:off x="9982200" y="4864607"/>
            <a:ext cx="20269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70C0"/>
                </a:solidFill>
                <a:ea typeface="Calibri"/>
                <a:cs typeface="Calibri"/>
              </a:rPr>
              <a:t>This is maybe a little different</a:t>
            </a:r>
          </a:p>
        </p:txBody>
      </p:sp>
      <p:grpSp>
        <p:nvGrpSpPr>
          <p:cNvPr id="6" name="Group 5">
            <a:extLst>
              <a:ext uri="{FF2B5EF4-FFF2-40B4-BE49-F238E27FC236}">
                <a16:creationId xmlns:a16="http://schemas.microsoft.com/office/drawing/2014/main" id="{8F7DE98C-7679-C75A-D8D4-A2C37BC9FC3F}"/>
              </a:ext>
            </a:extLst>
          </p:cNvPr>
          <p:cNvGrpSpPr/>
          <p:nvPr/>
        </p:nvGrpSpPr>
        <p:grpSpPr>
          <a:xfrm>
            <a:off x="586984" y="2133600"/>
            <a:ext cx="502431" cy="502430"/>
            <a:chOff x="679049" y="2403793"/>
            <a:chExt cx="1887188" cy="1887187"/>
          </a:xfrm>
        </p:grpSpPr>
        <p:sp>
          <p:nvSpPr>
            <p:cNvPr id="7" name="Rectangle: Diagonal Corners Rounded 6">
              <a:extLst>
                <a:ext uri="{FF2B5EF4-FFF2-40B4-BE49-F238E27FC236}">
                  <a16:creationId xmlns:a16="http://schemas.microsoft.com/office/drawing/2014/main" id="{1F30485B-682D-4BB5-895C-B5FC3E04FF6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10F1A2-3FD5-F35D-912B-45ACD25F50E5}"/>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9" name="Group 8">
            <a:extLst>
              <a:ext uri="{FF2B5EF4-FFF2-40B4-BE49-F238E27FC236}">
                <a16:creationId xmlns:a16="http://schemas.microsoft.com/office/drawing/2014/main" id="{AA7AE572-3171-B4A3-7601-D2831C1B2584}"/>
              </a:ext>
            </a:extLst>
          </p:cNvPr>
          <p:cNvGrpSpPr/>
          <p:nvPr/>
        </p:nvGrpSpPr>
        <p:grpSpPr>
          <a:xfrm>
            <a:off x="210161" y="3174597"/>
            <a:ext cx="502431" cy="502430"/>
            <a:chOff x="679049" y="2403793"/>
            <a:chExt cx="1887188" cy="1887187"/>
          </a:xfrm>
        </p:grpSpPr>
        <p:sp>
          <p:nvSpPr>
            <p:cNvPr id="10" name="Rectangle: Diagonal Corners Rounded 6">
              <a:extLst>
                <a:ext uri="{FF2B5EF4-FFF2-40B4-BE49-F238E27FC236}">
                  <a16:creationId xmlns:a16="http://schemas.microsoft.com/office/drawing/2014/main" id="{52DD17A6-9585-B1EE-4447-C77727786265}"/>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1" name="Rectangle 10" descr="Gears">
              <a:extLst>
                <a:ext uri="{FF2B5EF4-FFF2-40B4-BE49-F238E27FC236}">
                  <a16:creationId xmlns:a16="http://schemas.microsoft.com/office/drawing/2014/main" id="{34061ADA-93F4-3344-C9EA-6E1B6A192D19}"/>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2" name="Group 11">
            <a:extLst>
              <a:ext uri="{FF2B5EF4-FFF2-40B4-BE49-F238E27FC236}">
                <a16:creationId xmlns:a16="http://schemas.microsoft.com/office/drawing/2014/main" id="{7EC0C2ED-C768-BCD3-C0A7-34B2163DCF80}"/>
              </a:ext>
            </a:extLst>
          </p:cNvPr>
          <p:cNvGrpSpPr/>
          <p:nvPr/>
        </p:nvGrpSpPr>
        <p:grpSpPr>
          <a:xfrm>
            <a:off x="838199" y="3174596"/>
            <a:ext cx="502431" cy="502431"/>
            <a:chOff x="4314206" y="2403793"/>
            <a:chExt cx="1887187" cy="1887187"/>
          </a:xfrm>
        </p:grpSpPr>
        <p:sp>
          <p:nvSpPr>
            <p:cNvPr id="13" name="Rectangle: Diagonal Corners Rounded 10">
              <a:extLst>
                <a:ext uri="{FF2B5EF4-FFF2-40B4-BE49-F238E27FC236}">
                  <a16:creationId xmlns:a16="http://schemas.microsoft.com/office/drawing/2014/main" id="{1415FAC9-7322-2C7E-8653-83A6A7973FE5}"/>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4" name="Rectangle 13" descr="Illustrator with solid fill">
              <a:extLst>
                <a:ext uri="{FF2B5EF4-FFF2-40B4-BE49-F238E27FC236}">
                  <a16:creationId xmlns:a16="http://schemas.microsoft.com/office/drawing/2014/main" id="{846E87FB-AA52-F28F-84C3-0D9E88630199}"/>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5" name="Group 14">
            <a:extLst>
              <a:ext uri="{FF2B5EF4-FFF2-40B4-BE49-F238E27FC236}">
                <a16:creationId xmlns:a16="http://schemas.microsoft.com/office/drawing/2014/main" id="{49E25922-B6F6-4295-9E2E-095AD7FE60A5}"/>
              </a:ext>
            </a:extLst>
          </p:cNvPr>
          <p:cNvGrpSpPr/>
          <p:nvPr/>
        </p:nvGrpSpPr>
        <p:grpSpPr>
          <a:xfrm>
            <a:off x="586984" y="4125711"/>
            <a:ext cx="502431" cy="502431"/>
            <a:chOff x="4314206" y="2403793"/>
            <a:chExt cx="1887187" cy="1887187"/>
          </a:xfrm>
        </p:grpSpPr>
        <p:sp>
          <p:nvSpPr>
            <p:cNvPr id="16" name="Rectangle: Diagonal Corners Rounded 10">
              <a:extLst>
                <a:ext uri="{FF2B5EF4-FFF2-40B4-BE49-F238E27FC236}">
                  <a16:creationId xmlns:a16="http://schemas.microsoft.com/office/drawing/2014/main" id="{8F3B2147-9E19-6C30-DB6C-FCE2846CE36C}"/>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7" name="Rectangle 16" descr="Illustrator with solid fill">
              <a:extLst>
                <a:ext uri="{FF2B5EF4-FFF2-40B4-BE49-F238E27FC236}">
                  <a16:creationId xmlns:a16="http://schemas.microsoft.com/office/drawing/2014/main" id="{B5641151-A886-18E6-E7DF-F8F6C424C0EA}"/>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8" name="Group 17">
            <a:extLst>
              <a:ext uri="{FF2B5EF4-FFF2-40B4-BE49-F238E27FC236}">
                <a16:creationId xmlns:a16="http://schemas.microsoft.com/office/drawing/2014/main" id="{B882D7EA-53EF-4B95-0AD4-52DEACF61B21}"/>
              </a:ext>
            </a:extLst>
          </p:cNvPr>
          <p:cNvGrpSpPr/>
          <p:nvPr/>
        </p:nvGrpSpPr>
        <p:grpSpPr>
          <a:xfrm>
            <a:off x="586984" y="5176470"/>
            <a:ext cx="502431" cy="502431"/>
            <a:chOff x="7949361" y="2403792"/>
            <a:chExt cx="1887188" cy="1887188"/>
          </a:xfrm>
        </p:grpSpPr>
        <p:sp>
          <p:nvSpPr>
            <p:cNvPr id="19" name="Rectangle: Diagonal Corners Rounded 13">
              <a:extLst>
                <a:ext uri="{FF2B5EF4-FFF2-40B4-BE49-F238E27FC236}">
                  <a16:creationId xmlns:a16="http://schemas.microsoft.com/office/drawing/2014/main" id="{7082B7DD-327D-6038-1A18-313D1F78794F}"/>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0" name="Rectangle 19" descr="Group">
              <a:extLst>
                <a:ext uri="{FF2B5EF4-FFF2-40B4-BE49-F238E27FC236}">
                  <a16:creationId xmlns:a16="http://schemas.microsoft.com/office/drawing/2014/main" id="{5128A9AC-A7F0-A190-0D54-58CF87A35DBD}"/>
                </a:ext>
              </a:extLst>
            </p:cNvPr>
            <p:cNvSpPr/>
            <p:nvPr/>
          </p:nvSpPr>
          <p:spPr>
            <a:xfrm>
              <a:off x="7949361" y="2403792"/>
              <a:ext cx="1887188" cy="188718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Tree>
    <p:extLst>
      <p:ext uri="{BB962C8B-B14F-4D97-AF65-F5344CB8AC3E}">
        <p14:creationId xmlns:p14="http://schemas.microsoft.com/office/powerpoint/2010/main" val="1495606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38200" y="1500160"/>
            <a:ext cx="10944005" cy="4351338"/>
          </a:xfrm>
        </p:spPr>
        <p:txBody>
          <a:bodyPr vert="horz" lIns="91440" tIns="45720" rIns="91440" bIns="45720" rtlCol="0" anchor="t">
            <a:normAutofit/>
          </a:bodyPr>
          <a:lstStyle/>
          <a:p>
            <a:r>
              <a:rPr lang="en-US" sz="3600" dirty="0"/>
              <a:t>By the end of this module, you should be able to:</a:t>
            </a:r>
            <a:endParaRPr lang="en-US" sz="3600" dirty="0">
              <a:ea typeface="Calibri"/>
              <a:cs typeface="Calibri"/>
            </a:endParaRPr>
          </a:p>
          <a:p>
            <a:pPr lvl="1"/>
            <a:r>
              <a:rPr lang="en-US" sz="2800" dirty="0"/>
              <a:t>Explain in general terms what software engineering is </a:t>
            </a:r>
            <a:endParaRPr lang="en-US" sz="2800" dirty="0">
              <a:ea typeface="Calibri"/>
              <a:cs typeface="Calibri"/>
            </a:endParaRPr>
          </a:p>
          <a:p>
            <a:pPr lvl="1"/>
            <a:r>
              <a:rPr lang="en-US" sz="2800" dirty="0"/>
              <a:t>List your weekly obligations as a student</a:t>
            </a:r>
            <a:endParaRPr lang="en-US" sz="2800" dirty="0">
              <a:ea typeface="Calibri"/>
              <a:cs typeface="Calibri"/>
            </a:endParaRPr>
          </a:p>
          <a:p>
            <a:pPr lvl="1"/>
            <a:r>
              <a:rPr lang="en-US" sz="2800" dirty="0"/>
              <a:t>List the requirements for completing the course</a:t>
            </a:r>
            <a:endParaRPr lang="en-US" sz="2800" dirty="0">
              <a:ea typeface="Calibri"/>
              <a:cs typeface="Calibri"/>
            </a:endParaRP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3</a:t>
            </a:fld>
            <a:endParaRPr lang="en-US"/>
          </a:p>
        </p:txBody>
      </p:sp>
    </p:spTree>
    <p:extLst>
      <p:ext uri="{BB962C8B-B14F-4D97-AF65-F5344CB8AC3E}">
        <p14:creationId xmlns:p14="http://schemas.microsoft.com/office/powerpoint/2010/main" val="3915051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FAB01-CCC3-51FD-2139-04E0828F0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0FF5AC-8F13-D8BF-2543-53F1923D06EA}"/>
              </a:ext>
            </a:extLst>
          </p:cNvPr>
          <p:cNvSpPr>
            <a:spLocks noGrp="1"/>
          </p:cNvSpPr>
          <p:nvPr>
            <p:ph type="title"/>
          </p:nvPr>
        </p:nvSpPr>
        <p:spPr/>
        <p:txBody>
          <a:bodyPr/>
          <a:lstStyle/>
          <a:p>
            <a:r>
              <a:rPr lang="en-US">
                <a:latin typeface="Verdana"/>
                <a:ea typeface="Verdana"/>
              </a:rPr>
              <a:t>What does it mean to make software... engineering? </a:t>
            </a:r>
            <a:endParaRPr lang="en-US"/>
          </a:p>
        </p:txBody>
      </p:sp>
      <p:sp>
        <p:nvSpPr>
          <p:cNvPr id="4" name="Slide Number Placeholder 3">
            <a:extLst>
              <a:ext uri="{FF2B5EF4-FFF2-40B4-BE49-F238E27FC236}">
                <a16:creationId xmlns:a16="http://schemas.microsoft.com/office/drawing/2014/main" id="{F2F0B614-970B-2A01-5E77-6CD77DDC730C}"/>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5" name="Picture 4" descr="A puzzle with different letters on it&#10;&#10;AI-generated content may be incorrect.">
            <a:extLst>
              <a:ext uri="{FF2B5EF4-FFF2-40B4-BE49-F238E27FC236}">
                <a16:creationId xmlns:a16="http://schemas.microsoft.com/office/drawing/2014/main" id="{19673090-28DD-95B8-EB78-33ED2CE23D86}"/>
              </a:ext>
            </a:extLst>
          </p:cNvPr>
          <p:cNvPicPr>
            <a:picLocks noChangeAspect="1"/>
          </p:cNvPicPr>
          <p:nvPr/>
        </p:nvPicPr>
        <p:blipFill>
          <a:blip r:embed="rId3"/>
          <a:stretch>
            <a:fillRect/>
          </a:stretch>
        </p:blipFill>
        <p:spPr>
          <a:xfrm>
            <a:off x="839932" y="1604962"/>
            <a:ext cx="900546" cy="816553"/>
          </a:xfrm>
          <a:prstGeom prst="rect">
            <a:avLst/>
          </a:prstGeom>
        </p:spPr>
      </p:pic>
      <p:pic>
        <p:nvPicPr>
          <p:cNvPr id="8" name="Picture 7" descr="A puzzle with different letters on it&#10;&#10;AI-generated content may be incorrect.">
            <a:extLst>
              <a:ext uri="{FF2B5EF4-FFF2-40B4-BE49-F238E27FC236}">
                <a16:creationId xmlns:a16="http://schemas.microsoft.com/office/drawing/2014/main" id="{053DA3DE-A765-D77C-BD3D-91565586D28D}"/>
              </a:ext>
            </a:extLst>
          </p:cNvPr>
          <p:cNvPicPr>
            <a:picLocks noChangeAspect="1"/>
          </p:cNvPicPr>
          <p:nvPr/>
        </p:nvPicPr>
        <p:blipFill>
          <a:blip r:embed="rId3"/>
          <a:stretch>
            <a:fillRect/>
          </a:stretch>
        </p:blipFill>
        <p:spPr>
          <a:xfrm>
            <a:off x="5377295" y="1604961"/>
            <a:ext cx="900546" cy="816553"/>
          </a:xfrm>
          <a:prstGeom prst="rect">
            <a:avLst/>
          </a:prstGeom>
        </p:spPr>
      </p:pic>
      <p:sp>
        <p:nvSpPr>
          <p:cNvPr id="9" name="TextBox 8">
            <a:extLst>
              <a:ext uri="{FF2B5EF4-FFF2-40B4-BE49-F238E27FC236}">
                <a16:creationId xmlns:a16="http://schemas.microsoft.com/office/drawing/2014/main" id="{4E2A4FD9-E3CD-AE5A-DD8C-812DC977A526}"/>
              </a:ext>
            </a:extLst>
          </p:cNvPr>
          <p:cNvSpPr txBox="1"/>
          <p:nvPr/>
        </p:nvSpPr>
        <p:spPr>
          <a:xfrm>
            <a:off x="836468" y="2646218"/>
            <a:ext cx="4397086"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"Engineering is the practice of using natural science, mathematics, and the </a:t>
            </a:r>
            <a:r>
              <a:rPr lang="en-US" sz="2800" u="sng"/>
              <a:t>engineering design process</a:t>
            </a:r>
            <a:r>
              <a:rPr lang="en-US" sz="2800"/>
              <a:t> to solve problems within technology, increase efficiency and productivity, and improve systems."</a:t>
            </a:r>
          </a:p>
        </p:txBody>
      </p:sp>
      <p:sp>
        <p:nvSpPr>
          <p:cNvPr id="10" name="TextBox 9">
            <a:extLst>
              <a:ext uri="{FF2B5EF4-FFF2-40B4-BE49-F238E27FC236}">
                <a16:creationId xmlns:a16="http://schemas.microsoft.com/office/drawing/2014/main" id="{FDBD1CFE-FD9F-69C9-FFE9-596361431052}"/>
              </a:ext>
            </a:extLst>
          </p:cNvPr>
          <p:cNvSpPr txBox="1"/>
          <p:nvPr/>
        </p:nvSpPr>
        <p:spPr>
          <a:xfrm>
            <a:off x="1737014" y="158980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ea typeface="+mn-lt"/>
                <a:cs typeface="+mn-lt"/>
              </a:rPr>
              <a:t>Wikipedia on...</a:t>
            </a:r>
          </a:p>
          <a:p>
            <a:r>
              <a:rPr lang="en-US" sz="3600">
                <a:solidFill>
                  <a:srgbClr val="000000"/>
                </a:solidFill>
                <a:ea typeface="+mn-lt"/>
                <a:cs typeface="+mn-lt"/>
              </a:rPr>
              <a:t>Engineering</a:t>
            </a:r>
            <a:endParaRPr lang="en-US" sz="3600">
              <a:ea typeface="Calibri"/>
              <a:cs typeface="Calibri"/>
            </a:endParaRPr>
          </a:p>
        </p:txBody>
      </p:sp>
      <p:sp>
        <p:nvSpPr>
          <p:cNvPr id="11" name="TextBox 10">
            <a:extLst>
              <a:ext uri="{FF2B5EF4-FFF2-40B4-BE49-F238E27FC236}">
                <a16:creationId xmlns:a16="http://schemas.microsoft.com/office/drawing/2014/main" id="{CE1B6376-E1CF-D53C-42C8-5BA19F5DA1A0}"/>
              </a:ext>
            </a:extLst>
          </p:cNvPr>
          <p:cNvSpPr txBox="1"/>
          <p:nvPr/>
        </p:nvSpPr>
        <p:spPr>
          <a:xfrm>
            <a:off x="6274377" y="1607126"/>
            <a:ext cx="5643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ea typeface="+mn-lt"/>
                <a:cs typeface="+mn-lt"/>
              </a:rPr>
              <a:t>Wikipedia on...</a:t>
            </a:r>
          </a:p>
          <a:p>
            <a:r>
              <a:rPr lang="en-US" sz="3600">
                <a:solidFill>
                  <a:srgbClr val="000000"/>
                </a:solidFill>
                <a:ea typeface="+mn-lt"/>
                <a:cs typeface="+mn-lt"/>
              </a:rPr>
              <a:t>Engineering design process</a:t>
            </a:r>
            <a:endParaRPr lang="en-US" sz="3600">
              <a:ea typeface="Calibri"/>
              <a:cs typeface="Calibri"/>
            </a:endParaRPr>
          </a:p>
        </p:txBody>
      </p:sp>
      <p:sp>
        <p:nvSpPr>
          <p:cNvPr id="12" name="TextBox 11">
            <a:extLst>
              <a:ext uri="{FF2B5EF4-FFF2-40B4-BE49-F238E27FC236}">
                <a16:creationId xmlns:a16="http://schemas.microsoft.com/office/drawing/2014/main" id="{09F24774-C70A-3352-F890-37A331A1D274}"/>
              </a:ext>
            </a:extLst>
          </p:cNvPr>
          <p:cNvSpPr txBox="1"/>
          <p:nvPr/>
        </p:nvSpPr>
        <p:spPr>
          <a:xfrm>
            <a:off x="5624945" y="2646217"/>
            <a:ext cx="246610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a:t>
            </a:r>
            <a:r>
              <a:rPr lang="en-US" sz="2800">
                <a:ea typeface="+mn-lt"/>
                <a:cs typeface="+mn-lt"/>
              </a:rPr>
              <a:t>Engineering is formulating a problem that can be solved through </a:t>
            </a:r>
            <a:r>
              <a:rPr lang="en-US" sz="2800" b="1" i="1">
                <a:ea typeface="+mn-lt"/>
                <a:cs typeface="+mn-lt"/>
              </a:rPr>
              <a:t>design</a:t>
            </a:r>
            <a:r>
              <a:rPr lang="en-US" sz="2800">
                <a:ea typeface="+mn-lt"/>
                <a:cs typeface="+mn-lt"/>
              </a:rPr>
              <a:t>."</a:t>
            </a:r>
          </a:p>
        </p:txBody>
      </p:sp>
      <p:cxnSp>
        <p:nvCxnSpPr>
          <p:cNvPr id="15" name="Connector: Curved 14">
            <a:extLst>
              <a:ext uri="{FF2B5EF4-FFF2-40B4-BE49-F238E27FC236}">
                <a16:creationId xmlns:a16="http://schemas.microsoft.com/office/drawing/2014/main" id="{36D8BDC7-6053-4C6E-F203-2B95C1A6FEA4}"/>
              </a:ext>
            </a:extLst>
          </p:cNvPr>
          <p:cNvCxnSpPr>
            <a:cxnSpLocks/>
          </p:cNvCxnSpPr>
          <p:nvPr/>
        </p:nvCxnSpPr>
        <p:spPr>
          <a:xfrm flipV="1">
            <a:off x="4822365" y="2316373"/>
            <a:ext cx="566998" cy="204700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2279B0-C7C0-450A-390E-EC34F28EB86A}"/>
              </a:ext>
            </a:extLst>
          </p:cNvPr>
          <p:cNvSpPr txBox="1"/>
          <p:nvPr/>
        </p:nvSpPr>
        <p:spPr>
          <a:xfrm>
            <a:off x="8179376"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Common</a:t>
            </a:r>
            <a:r>
              <a:rPr lang="en-US" sz="2800">
                <a:ea typeface="+mn-lt"/>
                <a:cs typeface="+mn-lt"/>
              </a:rPr>
              <a:t> stages: </a:t>
            </a:r>
          </a:p>
          <a:p>
            <a:pPr marL="457200" indent="-457200">
              <a:buFont typeface="Arial"/>
              <a:buChar char="•"/>
            </a:pPr>
            <a:r>
              <a:rPr lang="en-US" sz="2800">
                <a:ea typeface="+mn-lt"/>
                <a:cs typeface="+mn-lt"/>
              </a:rPr>
              <a:t>Research</a:t>
            </a:r>
          </a:p>
          <a:p>
            <a:pPr marL="457200" indent="-457200">
              <a:buFont typeface="Arial"/>
              <a:buChar char="•"/>
            </a:pPr>
            <a:r>
              <a:rPr lang="en-US" sz="2800">
                <a:ea typeface="+mn-lt"/>
                <a:cs typeface="+mn-lt"/>
              </a:rPr>
              <a:t>Design requirements</a:t>
            </a:r>
          </a:p>
          <a:p>
            <a:pPr marL="457200" indent="-457200">
              <a:buFont typeface="Arial"/>
              <a:buChar char="•"/>
            </a:pPr>
            <a:r>
              <a:rPr lang="en-US" sz="2800">
                <a:ea typeface="+mn-lt"/>
                <a:cs typeface="+mn-lt"/>
              </a:rPr>
              <a:t>Feasibility</a:t>
            </a:r>
          </a:p>
          <a:p>
            <a:pPr marL="457200" indent="-457200">
              <a:buFont typeface="Arial"/>
              <a:buChar char="•"/>
            </a:pPr>
            <a:r>
              <a:rPr lang="en-US" sz="2800">
                <a:ea typeface="+mn-lt"/>
                <a:cs typeface="+mn-lt"/>
              </a:rPr>
              <a:t>Concept generation</a:t>
            </a:r>
          </a:p>
          <a:p>
            <a:pPr marL="457200" indent="-457200">
              <a:buFont typeface="Arial"/>
              <a:buChar char="•"/>
            </a:pPr>
            <a:r>
              <a:rPr lang="en-US" sz="2800">
                <a:ea typeface="+mn-lt"/>
                <a:cs typeface="+mn-lt"/>
              </a:rPr>
              <a:t>Preliminary design</a:t>
            </a:r>
          </a:p>
          <a:p>
            <a:pPr marL="457200" indent="-457200">
              <a:buFont typeface="Arial"/>
              <a:buChar char="•"/>
            </a:pPr>
            <a:r>
              <a:rPr lang="en-US" sz="2800">
                <a:ea typeface="+mn-lt"/>
                <a:cs typeface="+mn-lt"/>
              </a:rPr>
              <a:t>Detailed design</a:t>
            </a:r>
          </a:p>
          <a:p>
            <a:pPr marL="457200" indent="-457200">
              <a:buFont typeface="Arial"/>
              <a:buChar char="•"/>
            </a:pPr>
            <a:r>
              <a:rPr lang="en-US" sz="2800">
                <a:ea typeface="+mn-lt"/>
                <a:cs typeface="+mn-lt"/>
              </a:rPr>
              <a:t>Production planning</a:t>
            </a:r>
          </a:p>
        </p:txBody>
      </p:sp>
    </p:spTree>
    <p:extLst>
      <p:ext uri="{BB962C8B-B14F-4D97-AF65-F5344CB8AC3E}">
        <p14:creationId xmlns:p14="http://schemas.microsoft.com/office/powerpoint/2010/main" val="1504959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6F83-E815-426C-94B7-0155DA9B9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F29D0-F8B8-E7C6-1AAD-6CBDE24AD84A}"/>
              </a:ext>
            </a:extLst>
          </p:cNvPr>
          <p:cNvSpPr>
            <a:spLocks noGrp="1"/>
          </p:cNvSpPr>
          <p:nvPr>
            <p:ph type="title"/>
          </p:nvPr>
        </p:nvSpPr>
        <p:spPr/>
        <p:txBody>
          <a:bodyPr/>
          <a:lstStyle/>
          <a:p>
            <a:r>
              <a:rPr lang="en-US">
                <a:latin typeface="Verdana"/>
                <a:ea typeface="Verdana"/>
              </a:rPr>
              <a:t>Origins of "software engineering"</a:t>
            </a:r>
            <a:endParaRPr lang="en-US"/>
          </a:p>
        </p:txBody>
      </p:sp>
      <p:sp>
        <p:nvSpPr>
          <p:cNvPr id="7" name="TextBox 6">
            <a:extLst>
              <a:ext uri="{FF2B5EF4-FFF2-40B4-BE49-F238E27FC236}">
                <a16:creationId xmlns:a16="http://schemas.microsoft.com/office/drawing/2014/main" id="{B3AD19A9-1D2A-E911-5CEB-C1C9837A0EB0}"/>
              </a:ext>
            </a:extLst>
          </p:cNvPr>
          <p:cNvSpPr txBox="1"/>
          <p:nvPr/>
        </p:nvSpPr>
        <p:spPr>
          <a:xfrm>
            <a:off x="282287" y="1520536"/>
            <a:ext cx="36177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Margaret Hamilton </a:t>
            </a:r>
            <a:endParaRPr lang="en-US"/>
          </a:p>
          <a:p>
            <a:r>
              <a:rPr lang="en-US" sz="2800"/>
              <a:t>@ NASA, around 1963</a:t>
            </a:r>
            <a:endParaRPr lang="en-US">
              <a:ea typeface="Calibri"/>
              <a:cs typeface="Calibri"/>
            </a:endParaRPr>
          </a:p>
        </p:txBody>
      </p:sp>
      <p:pic>
        <p:nvPicPr>
          <p:cNvPr id="13" name="Picture 12" descr="A close-up of a person&#10;&#10;AI-generated content may be incorrect.">
            <a:extLst>
              <a:ext uri="{FF2B5EF4-FFF2-40B4-BE49-F238E27FC236}">
                <a16:creationId xmlns:a16="http://schemas.microsoft.com/office/drawing/2014/main" id="{8F4EE9D7-0E9B-E86D-FBAF-290DDEBF976F}"/>
              </a:ext>
            </a:extLst>
          </p:cNvPr>
          <p:cNvPicPr>
            <a:picLocks noChangeAspect="1"/>
          </p:cNvPicPr>
          <p:nvPr/>
        </p:nvPicPr>
        <p:blipFill>
          <a:blip r:embed="rId3"/>
          <a:stretch>
            <a:fillRect/>
          </a:stretch>
        </p:blipFill>
        <p:spPr>
          <a:xfrm>
            <a:off x="268432" y="2430173"/>
            <a:ext cx="1870363" cy="2326698"/>
          </a:xfrm>
          <a:prstGeom prst="rect">
            <a:avLst/>
          </a:prstGeom>
        </p:spPr>
      </p:pic>
      <p:pic>
        <p:nvPicPr>
          <p:cNvPr id="18" name="Picture 17" descr="undefined">
            <a:extLst>
              <a:ext uri="{FF2B5EF4-FFF2-40B4-BE49-F238E27FC236}">
                <a16:creationId xmlns:a16="http://schemas.microsoft.com/office/drawing/2014/main" id="{CF982265-DD76-C869-9D39-C657F9E72C6F}"/>
              </a:ext>
            </a:extLst>
          </p:cNvPr>
          <p:cNvPicPr>
            <a:picLocks noChangeAspect="1"/>
          </p:cNvPicPr>
          <p:nvPr/>
        </p:nvPicPr>
        <p:blipFill>
          <a:blip r:embed="rId4"/>
          <a:stretch>
            <a:fillRect/>
          </a:stretch>
        </p:blipFill>
        <p:spPr>
          <a:xfrm>
            <a:off x="2252662" y="2429308"/>
            <a:ext cx="1867767" cy="2328431"/>
          </a:xfrm>
          <a:prstGeom prst="rect">
            <a:avLst/>
          </a:prstGeom>
        </p:spPr>
      </p:pic>
      <p:cxnSp>
        <p:nvCxnSpPr>
          <p:cNvPr id="20" name="Connector: Curved 19">
            <a:extLst>
              <a:ext uri="{FF2B5EF4-FFF2-40B4-BE49-F238E27FC236}">
                <a16:creationId xmlns:a16="http://schemas.microsoft.com/office/drawing/2014/main" id="{13A9B04B-D1DE-72E7-92ED-7B0C1F3015F4}"/>
              </a:ext>
            </a:extLst>
          </p:cNvPr>
          <p:cNvCxnSpPr/>
          <p:nvPr/>
        </p:nvCxnSpPr>
        <p:spPr>
          <a:xfrm flipH="1">
            <a:off x="3530140" y="2131868"/>
            <a:ext cx="723207" cy="793172"/>
          </a:xfrm>
          <a:prstGeom prst="curved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D7298B-D108-1FC5-560C-F6E2A5DB8F42}"/>
              </a:ext>
            </a:extLst>
          </p:cNvPr>
          <p:cNvSpPr txBox="1"/>
          <p:nvPr/>
        </p:nvSpPr>
        <p:spPr>
          <a:xfrm>
            <a:off x="4239491" y="1685059"/>
            <a:ext cx="1392381" cy="14862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70C0"/>
                </a:solidFill>
                <a:ea typeface="Calibri"/>
                <a:cs typeface="Calibri"/>
              </a:rPr>
              <a:t>The Apollo Guidance Computer's software, basically</a:t>
            </a:r>
          </a:p>
        </p:txBody>
      </p:sp>
      <p:sp>
        <p:nvSpPr>
          <p:cNvPr id="22" name="TextBox 21">
            <a:extLst>
              <a:ext uri="{FF2B5EF4-FFF2-40B4-BE49-F238E27FC236}">
                <a16:creationId xmlns:a16="http://schemas.microsoft.com/office/drawing/2014/main" id="{38B41DC7-2B65-1FB0-AD6F-19AA3C15832E}"/>
              </a:ext>
            </a:extLst>
          </p:cNvPr>
          <p:cNvSpPr txBox="1"/>
          <p:nvPr/>
        </p:nvSpPr>
        <p:spPr>
          <a:xfrm>
            <a:off x="9928514" y="4464627"/>
            <a:ext cx="20764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Barry Boehm</a:t>
            </a:r>
            <a:endParaRPr lang="en-US"/>
          </a:p>
        </p:txBody>
      </p:sp>
      <p:pic>
        <p:nvPicPr>
          <p:cNvPr id="23" name="Picture 22" descr="undefined">
            <a:extLst>
              <a:ext uri="{FF2B5EF4-FFF2-40B4-BE49-F238E27FC236}">
                <a16:creationId xmlns:a16="http://schemas.microsoft.com/office/drawing/2014/main" id="{1C43C47F-C88A-5D91-902F-732209D5D0CE}"/>
              </a:ext>
            </a:extLst>
          </p:cNvPr>
          <p:cNvPicPr>
            <a:picLocks noChangeAspect="1"/>
          </p:cNvPicPr>
          <p:nvPr/>
        </p:nvPicPr>
        <p:blipFill>
          <a:blip r:embed="rId5"/>
          <a:srcRect l="34770" t="24503" r="35345" b="31183"/>
          <a:stretch/>
        </p:blipFill>
        <p:spPr>
          <a:xfrm>
            <a:off x="10194781" y="4982059"/>
            <a:ext cx="1533458" cy="1452692"/>
          </a:xfrm>
          <a:prstGeom prst="rect">
            <a:avLst/>
          </a:prstGeom>
        </p:spPr>
      </p:pic>
      <p:grpSp>
        <p:nvGrpSpPr>
          <p:cNvPr id="28" name="Image">
            <a:extLst>
              <a:ext uri="{FF2B5EF4-FFF2-40B4-BE49-F238E27FC236}">
                <a16:creationId xmlns:a16="http://schemas.microsoft.com/office/drawing/2014/main" id="{F55FF6D9-19CC-48A4-072A-15B7D8B531C5}"/>
              </a:ext>
            </a:extLst>
          </p:cNvPr>
          <p:cNvGrpSpPr/>
          <p:nvPr/>
        </p:nvGrpSpPr>
        <p:grpSpPr>
          <a:xfrm>
            <a:off x="6528203" y="2469320"/>
            <a:ext cx="2509983" cy="3702051"/>
            <a:chOff x="0" y="0"/>
            <a:chExt cx="5054600" cy="7404100"/>
          </a:xfrm>
        </p:grpSpPr>
        <p:pic>
          <p:nvPicPr>
            <p:cNvPr id="26" name="Image" descr="Image">
              <a:extLst>
                <a:ext uri="{FF2B5EF4-FFF2-40B4-BE49-F238E27FC236}">
                  <a16:creationId xmlns:a16="http://schemas.microsoft.com/office/drawing/2014/main" id="{ED6E73D2-94D5-E53B-CDFD-6FAA6E7991A8}"/>
                </a:ext>
              </a:extLst>
            </p:cNvPr>
            <p:cNvPicPr>
              <a:picLocks noChangeAspect="1"/>
            </p:cNvPicPr>
            <p:nvPr/>
          </p:nvPicPr>
          <p:blipFill>
            <a:blip r:embed="rId6"/>
            <a:stretch>
              <a:fillRect/>
            </a:stretch>
          </p:blipFill>
          <p:spPr>
            <a:xfrm>
              <a:off x="127000" y="88900"/>
              <a:ext cx="4800600" cy="7073900"/>
            </a:xfrm>
            <a:prstGeom prst="rect">
              <a:avLst/>
            </a:prstGeom>
            <a:ln>
              <a:noFill/>
            </a:ln>
            <a:effectLst/>
          </p:spPr>
        </p:pic>
        <p:pic>
          <p:nvPicPr>
            <p:cNvPr id="27" name="Image" descr="Image">
              <a:extLst>
                <a:ext uri="{FF2B5EF4-FFF2-40B4-BE49-F238E27FC236}">
                  <a16:creationId xmlns:a16="http://schemas.microsoft.com/office/drawing/2014/main" id="{AA5342D9-7522-4A2D-6D19-592BCC4AD0BF}"/>
                </a:ext>
              </a:extLst>
            </p:cNvPr>
            <p:cNvPicPr>
              <a:picLocks/>
            </p:cNvPicPr>
            <p:nvPr/>
          </p:nvPicPr>
          <p:blipFill>
            <a:blip r:embed="rId7"/>
            <a:stretch>
              <a:fillRect/>
            </a:stretch>
          </p:blipFill>
          <p:spPr>
            <a:xfrm>
              <a:off x="0" y="0"/>
              <a:ext cx="5054600" cy="7404100"/>
            </a:xfrm>
            <a:prstGeom prst="rect">
              <a:avLst/>
            </a:prstGeom>
            <a:effectLst/>
          </p:spPr>
        </p:pic>
      </p:grpSp>
      <p:sp>
        <p:nvSpPr>
          <p:cNvPr id="29" name="TextBox 28">
            <a:extLst>
              <a:ext uri="{FF2B5EF4-FFF2-40B4-BE49-F238E27FC236}">
                <a16:creationId xmlns:a16="http://schemas.microsoft.com/office/drawing/2014/main" id="{AB77F27C-030E-D4BA-B860-EFE8712EE042}"/>
              </a:ext>
            </a:extLst>
          </p:cNvPr>
          <p:cNvSpPr txBox="1"/>
          <p:nvPr/>
        </p:nvSpPr>
        <p:spPr>
          <a:xfrm>
            <a:off x="6525491" y="1520536"/>
            <a:ext cx="53236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1968 NATO conference on Software Engineering + Outcomes</a:t>
            </a:r>
            <a:r>
              <a:rPr lang="en-US" sz="2800">
                <a:ea typeface="Calibri"/>
                <a:cs typeface="Calibri"/>
              </a:rPr>
              <a:t>​</a:t>
            </a:r>
            <a:endParaRPr lang="en-US"/>
          </a:p>
        </p:txBody>
      </p:sp>
      <p:sp>
        <p:nvSpPr>
          <p:cNvPr id="30" name="TextBox 29">
            <a:extLst>
              <a:ext uri="{FF2B5EF4-FFF2-40B4-BE49-F238E27FC236}">
                <a16:creationId xmlns:a16="http://schemas.microsoft.com/office/drawing/2014/main" id="{1EA610C0-758D-877A-8D16-368A9E5743ED}"/>
              </a:ext>
            </a:extLst>
          </p:cNvPr>
          <p:cNvSpPr txBox="1"/>
          <p:nvPr/>
        </p:nvSpPr>
        <p:spPr>
          <a:xfrm>
            <a:off x="9183832" y="2473036"/>
            <a:ext cx="28211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Friedrich Bauer</a:t>
            </a:r>
            <a:endParaRPr lang="en-US"/>
          </a:p>
        </p:txBody>
      </p:sp>
      <p:pic>
        <p:nvPicPr>
          <p:cNvPr id="32" name="Picture 31" descr="undefined">
            <a:extLst>
              <a:ext uri="{FF2B5EF4-FFF2-40B4-BE49-F238E27FC236}">
                <a16:creationId xmlns:a16="http://schemas.microsoft.com/office/drawing/2014/main" id="{6855E56C-6694-FA16-319A-42C8CBC45CD7}"/>
              </a:ext>
            </a:extLst>
          </p:cNvPr>
          <p:cNvPicPr>
            <a:picLocks noChangeAspect="1"/>
          </p:cNvPicPr>
          <p:nvPr/>
        </p:nvPicPr>
        <p:blipFill>
          <a:blip r:embed="rId8"/>
          <a:srcRect l="4430" t="9285" r="-633" b="13182"/>
          <a:stretch/>
        </p:blipFill>
        <p:spPr>
          <a:xfrm>
            <a:off x="9307486" y="2987180"/>
            <a:ext cx="1319518" cy="1476347"/>
          </a:xfrm>
          <a:prstGeom prst="rect">
            <a:avLst/>
          </a:prstGeom>
        </p:spPr>
      </p:pic>
      <p:sp>
        <p:nvSpPr>
          <p:cNvPr id="33" name="TextBox 32">
            <a:extLst>
              <a:ext uri="{FF2B5EF4-FFF2-40B4-BE49-F238E27FC236}">
                <a16:creationId xmlns:a16="http://schemas.microsoft.com/office/drawing/2014/main" id="{CE28ECDF-60E2-15D6-5A32-E1DA1E10FB74}"/>
              </a:ext>
            </a:extLst>
          </p:cNvPr>
          <p:cNvSpPr txBox="1"/>
          <p:nvPr/>
        </p:nvSpPr>
        <p:spPr>
          <a:xfrm>
            <a:off x="9192492" y="6447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a:ea typeface="Calibri"/>
                <a:cs typeface="Calibri"/>
              </a:rPr>
              <a:t>(all pictures from Wikipedia)</a:t>
            </a:r>
            <a:endParaRPr lang="en-US">
              <a:ea typeface="Calibri" panose="020F0502020204030204"/>
              <a:cs typeface="Calibri" panose="020F0502020204030204"/>
            </a:endParaRPr>
          </a:p>
        </p:txBody>
      </p:sp>
      <p:pic>
        <p:nvPicPr>
          <p:cNvPr id="34" name="Picture 33" descr="A text on a white background&#10;&#10;AI-generated content may be incorrect.">
            <a:extLst>
              <a:ext uri="{FF2B5EF4-FFF2-40B4-BE49-F238E27FC236}">
                <a16:creationId xmlns:a16="http://schemas.microsoft.com/office/drawing/2014/main" id="{9D24F812-F933-B3BB-D764-F6346B366C95}"/>
              </a:ext>
            </a:extLst>
          </p:cNvPr>
          <p:cNvPicPr>
            <a:picLocks noChangeAspect="1"/>
          </p:cNvPicPr>
          <p:nvPr/>
        </p:nvPicPr>
        <p:blipFill>
          <a:blip r:embed="rId9"/>
          <a:stretch>
            <a:fillRect/>
          </a:stretch>
        </p:blipFill>
        <p:spPr>
          <a:xfrm>
            <a:off x="2886941" y="5350018"/>
            <a:ext cx="3456710" cy="1465985"/>
          </a:xfrm>
          <a:prstGeom prst="rect">
            <a:avLst/>
          </a:prstGeom>
        </p:spPr>
      </p:pic>
      <p:sp>
        <p:nvSpPr>
          <p:cNvPr id="35" name="TextBox 34">
            <a:extLst>
              <a:ext uri="{FF2B5EF4-FFF2-40B4-BE49-F238E27FC236}">
                <a16:creationId xmlns:a16="http://schemas.microsoft.com/office/drawing/2014/main" id="{2E5FD602-33EA-50FD-FC3B-0CD5D0DA9D98}"/>
              </a:ext>
            </a:extLst>
          </p:cNvPr>
          <p:cNvSpPr txBox="1"/>
          <p:nvPr/>
        </p:nvSpPr>
        <p:spPr>
          <a:xfrm>
            <a:off x="1529195" y="5347855"/>
            <a:ext cx="13664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a:ea typeface="Calibri"/>
                <a:cs typeface="Calibri"/>
              </a:rPr>
              <a:t>Comm. of the ACM,</a:t>
            </a:r>
          </a:p>
          <a:p>
            <a:pPr algn="r"/>
            <a:r>
              <a:rPr lang="en-US" i="1">
                <a:ea typeface="Calibri"/>
                <a:cs typeface="Calibri"/>
              </a:rPr>
              <a:t>August 1966 (page 546)</a:t>
            </a:r>
          </a:p>
        </p:txBody>
      </p:sp>
      <p:sp>
        <p:nvSpPr>
          <p:cNvPr id="36" name="TextBox 35">
            <a:extLst>
              <a:ext uri="{FF2B5EF4-FFF2-40B4-BE49-F238E27FC236}">
                <a16:creationId xmlns:a16="http://schemas.microsoft.com/office/drawing/2014/main" id="{9C056B43-89D5-78B4-F857-748863B75881}"/>
              </a:ext>
            </a:extLst>
          </p:cNvPr>
          <p:cNvSpPr txBox="1"/>
          <p:nvPr/>
        </p:nvSpPr>
        <p:spPr>
          <a:xfrm>
            <a:off x="282287" y="4828309"/>
            <a:ext cx="54621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Anthony Oettinger, ACM President</a:t>
            </a:r>
            <a:endParaRPr lang="en-US"/>
          </a:p>
        </p:txBody>
      </p:sp>
      <p:pic>
        <p:nvPicPr>
          <p:cNvPr id="37" name="Picture 36" descr="Anthony G. Oettinger">
            <a:extLst>
              <a:ext uri="{FF2B5EF4-FFF2-40B4-BE49-F238E27FC236}">
                <a16:creationId xmlns:a16="http://schemas.microsoft.com/office/drawing/2014/main" id="{04374E82-5904-1849-66D7-981692746411}"/>
              </a:ext>
            </a:extLst>
          </p:cNvPr>
          <p:cNvPicPr>
            <a:picLocks noChangeAspect="1"/>
          </p:cNvPicPr>
          <p:nvPr/>
        </p:nvPicPr>
        <p:blipFill>
          <a:blip r:embed="rId10"/>
          <a:srcRect l="21000" t="-96" r="17636" b="49967"/>
          <a:stretch/>
        </p:blipFill>
        <p:spPr>
          <a:xfrm>
            <a:off x="363681" y="5348563"/>
            <a:ext cx="1168978" cy="1432464"/>
          </a:xfrm>
          <a:prstGeom prst="rect">
            <a:avLst/>
          </a:prstGeom>
        </p:spPr>
      </p:pic>
    </p:spTree>
    <p:extLst>
      <p:ext uri="{BB962C8B-B14F-4D97-AF65-F5344CB8AC3E}">
        <p14:creationId xmlns:p14="http://schemas.microsoft.com/office/powerpoint/2010/main" val="354722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43B44-BD5C-3CA2-D135-93E88C9A6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C6E5A-FF47-2A71-037E-48AAB14950AC}"/>
              </a:ext>
            </a:extLst>
          </p:cNvPr>
          <p:cNvSpPr>
            <a:spLocks noGrp="1"/>
          </p:cNvSpPr>
          <p:nvPr>
            <p:ph type="title"/>
          </p:nvPr>
        </p:nvSpPr>
        <p:spPr/>
        <p:txBody>
          <a:bodyPr/>
          <a:lstStyle/>
          <a:p>
            <a:r>
              <a:rPr lang="en-US">
                <a:latin typeface="Verdana"/>
                <a:ea typeface="Verdana"/>
              </a:rPr>
              <a:t>One definition of "software engineering"</a:t>
            </a:r>
            <a:endParaRPr lang="en-US"/>
          </a:p>
        </p:txBody>
      </p:sp>
      <p:sp>
        <p:nvSpPr>
          <p:cNvPr id="4" name="Slide Number Placeholder 3">
            <a:extLst>
              <a:ext uri="{FF2B5EF4-FFF2-40B4-BE49-F238E27FC236}">
                <a16:creationId xmlns:a16="http://schemas.microsoft.com/office/drawing/2014/main" id="{821EF551-F8A3-2F6E-517F-9BAE318912D8}"/>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6</a:t>
            </a:fld>
            <a:endParaRPr lang="en-US"/>
          </a:p>
        </p:txBody>
      </p:sp>
      <p:pic>
        <p:nvPicPr>
          <p:cNvPr id="6" name="Picture 5" descr="A puzzle with different letters on it&#10;&#10;AI-generated content may be incorrect.">
            <a:extLst>
              <a:ext uri="{FF2B5EF4-FFF2-40B4-BE49-F238E27FC236}">
                <a16:creationId xmlns:a16="http://schemas.microsoft.com/office/drawing/2014/main" id="{759F2EA8-8F54-1A47-3D57-11040772F7F4}"/>
              </a:ext>
            </a:extLst>
          </p:cNvPr>
          <p:cNvPicPr>
            <a:picLocks noChangeAspect="1"/>
          </p:cNvPicPr>
          <p:nvPr/>
        </p:nvPicPr>
        <p:blipFill>
          <a:blip r:embed="rId3"/>
          <a:stretch>
            <a:fillRect/>
          </a:stretch>
        </p:blipFill>
        <p:spPr>
          <a:xfrm>
            <a:off x="6494318" y="1604961"/>
            <a:ext cx="900546" cy="816553"/>
          </a:xfrm>
          <a:prstGeom prst="rect">
            <a:avLst/>
          </a:prstGeom>
        </p:spPr>
      </p:pic>
      <p:sp>
        <p:nvSpPr>
          <p:cNvPr id="8" name="TextBox 7">
            <a:extLst>
              <a:ext uri="{FF2B5EF4-FFF2-40B4-BE49-F238E27FC236}">
                <a16:creationId xmlns:a16="http://schemas.microsoft.com/office/drawing/2014/main" id="{986C7295-FE76-40D3-3916-4DDE102F6415}"/>
              </a:ext>
            </a:extLst>
          </p:cNvPr>
          <p:cNvSpPr txBox="1"/>
          <p:nvPr/>
        </p:nvSpPr>
        <p:spPr>
          <a:xfrm>
            <a:off x="7391400" y="1598467"/>
            <a:ext cx="499456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ea typeface="+mn-lt"/>
                <a:cs typeface="+mn-lt"/>
              </a:rPr>
              <a:t>Compare that with Wikipedia on...</a:t>
            </a:r>
          </a:p>
          <a:p>
            <a:r>
              <a:rPr lang="en-US" sz="3200">
                <a:solidFill>
                  <a:srgbClr val="000000"/>
                </a:solidFill>
                <a:ea typeface="+mn-lt"/>
                <a:cs typeface="+mn-lt"/>
              </a:rPr>
              <a:t>Engineering design process</a:t>
            </a:r>
            <a:endParaRPr lang="en-US">
              <a:ea typeface="Calibri"/>
              <a:cs typeface="Calibri"/>
            </a:endParaRPr>
          </a:p>
        </p:txBody>
      </p:sp>
      <p:sp>
        <p:nvSpPr>
          <p:cNvPr id="10" name="TextBox 9">
            <a:extLst>
              <a:ext uri="{FF2B5EF4-FFF2-40B4-BE49-F238E27FC236}">
                <a16:creationId xmlns:a16="http://schemas.microsoft.com/office/drawing/2014/main" id="{722A2407-60DB-0F82-8EEC-3D17BBBDD90D}"/>
              </a:ext>
            </a:extLst>
          </p:cNvPr>
          <p:cNvSpPr txBox="1"/>
          <p:nvPr/>
        </p:nvSpPr>
        <p:spPr>
          <a:xfrm>
            <a:off x="6490853"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Common</a:t>
            </a:r>
            <a:r>
              <a:rPr lang="en-US" sz="2800">
                <a:ea typeface="+mn-lt"/>
                <a:cs typeface="+mn-lt"/>
              </a:rPr>
              <a:t> stages: </a:t>
            </a:r>
          </a:p>
          <a:p>
            <a:pPr marL="457200" indent="-457200">
              <a:buFont typeface="Arial"/>
              <a:buChar char="•"/>
            </a:pPr>
            <a:r>
              <a:rPr lang="en-US" sz="2800">
                <a:ea typeface="+mn-lt"/>
                <a:cs typeface="+mn-lt"/>
              </a:rPr>
              <a:t>Research</a:t>
            </a:r>
          </a:p>
          <a:p>
            <a:pPr marL="457200" indent="-457200">
              <a:buFont typeface="Arial"/>
              <a:buChar char="•"/>
            </a:pPr>
            <a:r>
              <a:rPr lang="en-US" sz="2800">
                <a:ea typeface="+mn-lt"/>
                <a:cs typeface="+mn-lt"/>
              </a:rPr>
              <a:t>Design requirements</a:t>
            </a:r>
          </a:p>
          <a:p>
            <a:pPr marL="457200" indent="-457200">
              <a:buFont typeface="Arial"/>
              <a:buChar char="•"/>
            </a:pPr>
            <a:r>
              <a:rPr lang="en-US" sz="2800">
                <a:ea typeface="+mn-lt"/>
                <a:cs typeface="+mn-lt"/>
              </a:rPr>
              <a:t>Feasibility</a:t>
            </a:r>
          </a:p>
          <a:p>
            <a:pPr marL="457200" indent="-457200">
              <a:buFont typeface="Arial"/>
              <a:buChar char="•"/>
            </a:pPr>
            <a:r>
              <a:rPr lang="en-US" sz="2800">
                <a:ea typeface="+mn-lt"/>
                <a:cs typeface="+mn-lt"/>
              </a:rPr>
              <a:t>Concept generation</a:t>
            </a:r>
          </a:p>
          <a:p>
            <a:pPr marL="457200" indent="-457200">
              <a:buFont typeface="Arial"/>
              <a:buChar char="•"/>
            </a:pPr>
            <a:r>
              <a:rPr lang="en-US" sz="2800">
                <a:ea typeface="+mn-lt"/>
                <a:cs typeface="+mn-lt"/>
              </a:rPr>
              <a:t>Preliminary design</a:t>
            </a:r>
          </a:p>
          <a:p>
            <a:pPr marL="457200" indent="-457200">
              <a:buFont typeface="Arial"/>
              <a:buChar char="•"/>
            </a:pPr>
            <a:r>
              <a:rPr lang="en-US" sz="2800">
                <a:ea typeface="+mn-lt"/>
                <a:cs typeface="+mn-lt"/>
              </a:rPr>
              <a:t>Detailed design</a:t>
            </a:r>
          </a:p>
          <a:p>
            <a:pPr marL="457200" indent="-457200">
              <a:buFont typeface="Arial"/>
              <a:buChar char="•"/>
            </a:pPr>
            <a:r>
              <a:rPr lang="en-US" sz="2800">
                <a:ea typeface="+mn-lt"/>
                <a:cs typeface="+mn-lt"/>
              </a:rPr>
              <a:t>Production planning</a:t>
            </a:r>
          </a:p>
        </p:txBody>
      </p:sp>
      <p:sp>
        <p:nvSpPr>
          <p:cNvPr id="12" name="Text Placeholder 2">
            <a:extLst>
              <a:ext uri="{FF2B5EF4-FFF2-40B4-BE49-F238E27FC236}">
                <a16:creationId xmlns:a16="http://schemas.microsoft.com/office/drawing/2014/main" id="{809B89A7-84E2-391A-E407-0882CBCEDE19}"/>
              </a:ext>
            </a:extLst>
          </p:cNvPr>
          <p:cNvSpPr txBox="1">
            <a:spLocks/>
          </p:cNvSpPr>
          <p:nvPr/>
        </p:nvSpPr>
        <p:spPr>
          <a:xfrm>
            <a:off x="826078" y="1834401"/>
            <a:ext cx="4501642"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ea typeface="Calibri"/>
                <a:cs typeface="Calibri"/>
              </a:rPr>
              <a:t>Software engineering</a:t>
            </a:r>
            <a:br>
              <a:rPr lang="en-US" sz="3600">
                <a:ea typeface="Calibri"/>
                <a:cs typeface="Calibri"/>
              </a:rPr>
            </a:br>
            <a:r>
              <a:rPr lang="en-US" sz="3600">
                <a:ea typeface="Calibri"/>
                <a:cs typeface="Calibri"/>
              </a:rPr>
              <a:t>concerns the</a:t>
            </a:r>
            <a:endParaRPr lang="en-US">
              <a:ea typeface="Calibri"/>
              <a:cs typeface="Calibri"/>
            </a:endParaRPr>
          </a:p>
          <a:p>
            <a:pPr marL="571500" indent="-571500"/>
            <a:r>
              <a:rPr lang="en-US" sz="3600">
                <a:ea typeface="Calibri"/>
                <a:cs typeface="Calibri"/>
              </a:rPr>
              <a:t>design</a:t>
            </a:r>
          </a:p>
          <a:p>
            <a:pPr marL="571500" indent="-571500"/>
            <a:r>
              <a:rPr lang="en-US" sz="3600">
                <a:ea typeface="Calibri"/>
                <a:cs typeface="Calibri"/>
              </a:rPr>
              <a:t>construction,</a:t>
            </a:r>
          </a:p>
          <a:p>
            <a:pPr marL="571500" indent="-571500"/>
            <a:r>
              <a:rPr lang="en-US" sz="3600">
                <a:ea typeface="Calibri"/>
                <a:cs typeface="Calibri"/>
              </a:rPr>
              <a:t>and maintenance</a:t>
            </a:r>
          </a:p>
          <a:p>
            <a:pPr marL="0" indent="0">
              <a:buNone/>
            </a:pPr>
            <a:endParaRPr lang="en-US" sz="3600">
              <a:ea typeface="Calibri"/>
              <a:cs typeface="Calibri"/>
            </a:endParaRPr>
          </a:p>
          <a:p>
            <a:pPr marL="571500" indent="-571500"/>
            <a:endParaRPr lang="en-US" sz="3600">
              <a:ea typeface="Calibri"/>
              <a:cs typeface="Calibri"/>
            </a:endParaRPr>
          </a:p>
        </p:txBody>
      </p:sp>
      <p:sp>
        <p:nvSpPr>
          <p:cNvPr id="16" name="Text Placeholder 2">
            <a:extLst>
              <a:ext uri="{FF2B5EF4-FFF2-40B4-BE49-F238E27FC236}">
                <a16:creationId xmlns:a16="http://schemas.microsoft.com/office/drawing/2014/main" id="{4049F4AA-CCE6-40A0-A7DF-49431D49C61D}"/>
              </a:ext>
            </a:extLst>
          </p:cNvPr>
          <p:cNvSpPr txBox="1">
            <a:spLocks/>
          </p:cNvSpPr>
          <p:nvPr/>
        </p:nvSpPr>
        <p:spPr>
          <a:xfrm>
            <a:off x="826077" y="4813128"/>
            <a:ext cx="4501642" cy="1554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Wingdings" panose="020B0604020202020204" pitchFamily="34" charset="0"/>
              <a:buChar char="Ø"/>
            </a:pPr>
            <a:r>
              <a:rPr lang="en-US" sz="3600">
                <a:ea typeface="Calibri"/>
                <a:cs typeface="Calibri"/>
              </a:rPr>
              <a:t>of large programs</a:t>
            </a:r>
            <a:endParaRPr lang="en-US">
              <a:ea typeface="Calibri"/>
              <a:cs typeface="Calibri"/>
            </a:endParaRPr>
          </a:p>
          <a:p>
            <a:pPr marL="571500" indent="-571500">
              <a:buFont typeface="Wingdings" panose="020B0604020202020204" pitchFamily="34" charset="0"/>
              <a:buChar char="Ø"/>
            </a:pPr>
            <a:r>
              <a:rPr lang="en-US" sz="3600">
                <a:ea typeface="Calibri"/>
                <a:cs typeface="Calibri"/>
              </a:rPr>
              <a:t>over time.</a:t>
            </a:r>
            <a:endParaRPr lang="en-US">
              <a:ea typeface="Calibri"/>
              <a:cs typeface="Calibri"/>
            </a:endParaRPr>
          </a:p>
          <a:p>
            <a:pPr marL="571500" indent="-571500">
              <a:buFont typeface="Wingdings" panose="020B0604020202020204" pitchFamily="34" charset="0"/>
              <a:buChar char="Ø"/>
            </a:pPr>
            <a:endParaRPr lang="en-US" sz="3600">
              <a:ea typeface="Calibri"/>
              <a:cs typeface="Calibri"/>
            </a:endParaRPr>
          </a:p>
        </p:txBody>
      </p:sp>
    </p:spTree>
    <p:extLst>
      <p:ext uri="{BB962C8B-B14F-4D97-AF65-F5344CB8AC3E}">
        <p14:creationId xmlns:p14="http://schemas.microsoft.com/office/powerpoint/2010/main" val="2013771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FD64-E61C-568D-68A7-EC5C7C8370DE}"/>
            </a:ext>
          </a:extLst>
        </p:cNvPr>
        <p:cNvGrpSpPr/>
        <p:nvPr/>
      </p:nvGrpSpPr>
      <p:grpSpPr>
        <a:xfrm>
          <a:off x="0" y="0"/>
          <a:ext cx="0" cy="0"/>
          <a:chOff x="0" y="0"/>
          <a:chExt cx="0" cy="0"/>
        </a:xfrm>
      </p:grpSpPr>
      <p:pic>
        <p:nvPicPr>
          <p:cNvPr id="3" name="Picture 2" descr="A group of planets next to each other&#10;&#10;AI-generated content may be incorrect.">
            <a:extLst>
              <a:ext uri="{FF2B5EF4-FFF2-40B4-BE49-F238E27FC236}">
                <a16:creationId xmlns:a16="http://schemas.microsoft.com/office/drawing/2014/main" id="{BED18A3F-6004-EAD5-B5BF-D91581A7DAB5}"/>
              </a:ext>
            </a:extLst>
          </p:cNvPr>
          <p:cNvPicPr>
            <a:picLocks noChangeAspect="1"/>
          </p:cNvPicPr>
          <p:nvPr/>
        </p:nvPicPr>
        <p:blipFill>
          <a:blip r:embed="rId3"/>
          <a:srcRect l="1827" t="70" r="1732" b="3711"/>
          <a:stretch/>
        </p:blipFill>
        <p:spPr>
          <a:xfrm>
            <a:off x="1667" y="23200"/>
            <a:ext cx="12207442" cy="6833673"/>
          </a:xfrm>
          <a:prstGeom prst="rect">
            <a:avLst/>
          </a:prstGeom>
        </p:spPr>
      </p:pic>
      <p:sp>
        <p:nvSpPr>
          <p:cNvPr id="2" name="Title 1">
            <a:extLst>
              <a:ext uri="{FF2B5EF4-FFF2-40B4-BE49-F238E27FC236}">
                <a16:creationId xmlns:a16="http://schemas.microsoft.com/office/drawing/2014/main" id="{069AADB1-ADCD-9675-62A2-6BD09DB5D90A}"/>
              </a:ext>
            </a:extLst>
          </p:cNvPr>
          <p:cNvSpPr>
            <a:spLocks noGrp="1"/>
          </p:cNvSpPr>
          <p:nvPr>
            <p:ph type="title"/>
          </p:nvPr>
        </p:nvSpPr>
        <p:spPr/>
        <p:txBody>
          <a:bodyPr/>
          <a:lstStyle/>
          <a:p>
            <a:r>
              <a:rPr lang="en-US">
                <a:solidFill>
                  <a:schemeClr val="bg1"/>
                </a:solidFill>
                <a:latin typeface="Verdana"/>
                <a:ea typeface="Verdana"/>
              </a:rPr>
              <a:t>Okay, what do you mean by "large"</a:t>
            </a:r>
            <a:endParaRPr lang="en-US">
              <a:solidFill>
                <a:schemeClr val="bg1"/>
              </a:solidFill>
            </a:endParaRPr>
          </a:p>
        </p:txBody>
      </p:sp>
      <p:pic>
        <p:nvPicPr>
          <p:cNvPr id="9" name="Picture 8" descr="A book cover with a flamingo&#10;&#10;AI-generated content may be incorrect.">
            <a:extLst>
              <a:ext uri="{FF2B5EF4-FFF2-40B4-BE49-F238E27FC236}">
                <a16:creationId xmlns:a16="http://schemas.microsoft.com/office/drawing/2014/main" id="{584F13AF-63DA-0A6D-2138-E2D68F7C42D0}"/>
              </a:ext>
            </a:extLst>
          </p:cNvPr>
          <p:cNvPicPr>
            <a:picLocks noChangeAspect="1"/>
          </p:cNvPicPr>
          <p:nvPr/>
        </p:nvPicPr>
        <p:blipFill>
          <a:blip r:embed="rId4"/>
          <a:stretch>
            <a:fillRect/>
          </a:stretch>
        </p:blipFill>
        <p:spPr>
          <a:xfrm>
            <a:off x="3563784" y="1431634"/>
            <a:ext cx="2316940" cy="3069938"/>
          </a:xfrm>
          <a:prstGeom prst="rect">
            <a:avLst/>
          </a:prstGeom>
        </p:spPr>
      </p:pic>
      <p:cxnSp>
        <p:nvCxnSpPr>
          <p:cNvPr id="11" name="Connector: Curved 10">
            <a:extLst>
              <a:ext uri="{FF2B5EF4-FFF2-40B4-BE49-F238E27FC236}">
                <a16:creationId xmlns:a16="http://schemas.microsoft.com/office/drawing/2014/main" id="{42317CD8-D1FB-9889-48BD-150940A3A975}"/>
              </a:ext>
            </a:extLst>
          </p:cNvPr>
          <p:cNvCxnSpPr/>
          <p:nvPr/>
        </p:nvCxnSpPr>
        <p:spPr>
          <a:xfrm>
            <a:off x="9015848" y="4019550"/>
            <a:ext cx="402474" cy="1650422"/>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4170B3-D218-4E89-E24C-B7952B2E3D37}"/>
              </a:ext>
            </a:extLst>
          </p:cNvPr>
          <p:cNvSpPr txBox="1"/>
          <p:nvPr/>
        </p:nvSpPr>
        <p:spPr>
          <a:xfrm>
            <a:off x="8465126" y="2828059"/>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The Apollo Guidance Computer's software</a:t>
            </a:r>
          </a:p>
        </p:txBody>
      </p:sp>
      <p:sp>
        <p:nvSpPr>
          <p:cNvPr id="19" name="TextBox 18">
            <a:extLst>
              <a:ext uri="{FF2B5EF4-FFF2-40B4-BE49-F238E27FC236}">
                <a16:creationId xmlns:a16="http://schemas.microsoft.com/office/drawing/2014/main" id="{48442A52-38C9-DDB4-9F6D-40D7FB046AA0}"/>
              </a:ext>
            </a:extLst>
          </p:cNvPr>
          <p:cNvSpPr txBox="1"/>
          <p:nvPr/>
        </p:nvSpPr>
        <p:spPr>
          <a:xfrm>
            <a:off x="10543309" y="4161559"/>
            <a:ext cx="16781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Your 4-person project in this class</a:t>
            </a:r>
          </a:p>
        </p:txBody>
      </p:sp>
      <p:cxnSp>
        <p:nvCxnSpPr>
          <p:cNvPr id="24" name="Connector: Curved 23">
            <a:extLst>
              <a:ext uri="{FF2B5EF4-FFF2-40B4-BE49-F238E27FC236}">
                <a16:creationId xmlns:a16="http://schemas.microsoft.com/office/drawing/2014/main" id="{9B4DD63A-17A5-1E2C-4F50-0D7B059A6265}"/>
              </a:ext>
            </a:extLst>
          </p:cNvPr>
          <p:cNvCxnSpPr>
            <a:cxnSpLocks/>
          </p:cNvCxnSpPr>
          <p:nvPr/>
        </p:nvCxnSpPr>
        <p:spPr>
          <a:xfrm flipH="1">
            <a:off x="9669435" y="4850822"/>
            <a:ext cx="887729" cy="1633103"/>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060560-42C5-E3BC-2C0F-B12BE499BCD5}"/>
              </a:ext>
            </a:extLst>
          </p:cNvPr>
          <p:cNvSpPr txBox="1"/>
          <p:nvPr/>
        </p:nvSpPr>
        <p:spPr>
          <a:xfrm>
            <a:off x="10266217" y="2966603"/>
            <a:ext cx="139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Almost any pre-series-B startup</a:t>
            </a:r>
          </a:p>
        </p:txBody>
      </p:sp>
      <p:cxnSp>
        <p:nvCxnSpPr>
          <p:cNvPr id="31" name="Connector: Curved 30">
            <a:extLst>
              <a:ext uri="{FF2B5EF4-FFF2-40B4-BE49-F238E27FC236}">
                <a16:creationId xmlns:a16="http://schemas.microsoft.com/office/drawing/2014/main" id="{18DD0B0E-BD39-164C-33FB-6F45CCD5ED7C}"/>
              </a:ext>
            </a:extLst>
          </p:cNvPr>
          <p:cNvCxnSpPr>
            <a:cxnSpLocks/>
          </p:cNvCxnSpPr>
          <p:nvPr/>
        </p:nvCxnSpPr>
        <p:spPr>
          <a:xfrm flipH="1">
            <a:off x="9669434" y="3551958"/>
            <a:ext cx="601980" cy="2732807"/>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D7EFAB-6623-73AA-2360-5AA1B0C950B3}"/>
              </a:ext>
            </a:extLst>
          </p:cNvPr>
          <p:cNvSpPr txBox="1"/>
          <p:nvPr/>
        </p:nvSpPr>
        <p:spPr>
          <a:xfrm>
            <a:off x="0" y="6483925"/>
            <a:ext cx="5747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ea typeface="Calibri"/>
                <a:cs typeface="Calibri"/>
              </a:rPr>
              <a:t>(image from “The Scale of Space” on KWIT, March 2018)</a:t>
            </a:r>
            <a:endParaRPr lang="en-US">
              <a:ea typeface="Calibri" panose="020F0502020204030204"/>
              <a:cs typeface="Calibri" panose="020F0502020204030204"/>
            </a:endParaRPr>
          </a:p>
        </p:txBody>
      </p:sp>
    </p:spTree>
    <p:extLst>
      <p:ext uri="{BB962C8B-B14F-4D97-AF65-F5344CB8AC3E}">
        <p14:creationId xmlns:p14="http://schemas.microsoft.com/office/powerpoint/2010/main" val="335671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A62E8-DC5A-3B9F-CC1E-17728ED61201}"/>
              </a:ext>
            </a:extLst>
          </p:cNvPr>
          <p:cNvSpPr>
            <a:spLocks noGrp="1"/>
          </p:cNvSpPr>
          <p:nvPr>
            <p:ph type="title"/>
          </p:nvPr>
        </p:nvSpPr>
        <p:spPr/>
        <p:txBody>
          <a:bodyPr/>
          <a:lstStyle/>
          <a:p>
            <a:r>
              <a:rPr lang="en-US" sz="3600"/>
              <a:t>Problem #1: Programs need to be read by people</a:t>
            </a:r>
            <a:endParaRPr lang="en-US"/>
          </a:p>
        </p:txBody>
      </p:sp>
      <p:sp>
        <p:nvSpPr>
          <p:cNvPr id="4" name="Slide Number Placeholder 3">
            <a:extLst>
              <a:ext uri="{FF2B5EF4-FFF2-40B4-BE49-F238E27FC236}">
                <a16:creationId xmlns:a16="http://schemas.microsoft.com/office/drawing/2014/main" id="{20EA809C-B186-B7D8-D069-2293F2BA3A58}"/>
              </a:ext>
            </a:extLst>
          </p:cNvPr>
          <p:cNvSpPr>
            <a:spLocks noGrp="1"/>
          </p:cNvSpPr>
          <p:nvPr>
            <p:ph type="sldNum" sz="quarter" idx="12"/>
          </p:nvPr>
        </p:nvSpPr>
        <p:spPr/>
        <p:txBody>
          <a:bodyPr/>
          <a:lstStyle/>
          <a:p>
            <a:fld id="{20F37917-FD3A-4669-9018-DA04BCDD3D75}" type="slidenum">
              <a:rPr lang="en-US" smtClean="0"/>
              <a:t>8</a:t>
            </a:fld>
            <a:endParaRPr lang="en-US"/>
          </a:p>
        </p:txBody>
      </p:sp>
      <p:pic>
        <p:nvPicPr>
          <p:cNvPr id="5" name="1920px-Webysther_20150414193208_-_Martin_Fowler.jpg" descr="1920px-Webysther_20150414193208_-_Martin_Fowler.jpg">
            <a:extLst>
              <a:ext uri="{FF2B5EF4-FFF2-40B4-BE49-F238E27FC236}">
                <a16:creationId xmlns:a16="http://schemas.microsoft.com/office/drawing/2014/main" id="{72A2F617-B4D6-CDA9-F017-1887D22D6A88}"/>
              </a:ext>
            </a:extLst>
          </p:cNvPr>
          <p:cNvPicPr>
            <a:picLocks noChangeAspect="1"/>
          </p:cNvPicPr>
          <p:nvPr/>
        </p:nvPicPr>
        <p:blipFill>
          <a:blip r:embed="rId2"/>
          <a:stretch>
            <a:fillRect/>
          </a:stretch>
        </p:blipFill>
        <p:spPr>
          <a:xfrm>
            <a:off x="8364837" y="1932221"/>
            <a:ext cx="3270776" cy="4361034"/>
          </a:xfrm>
          <a:prstGeom prst="rect">
            <a:avLst/>
          </a:prstGeom>
          <a:ln w="12700">
            <a:miter lim="400000"/>
          </a:ln>
        </p:spPr>
      </p:pic>
      <p:sp>
        <p:nvSpPr>
          <p:cNvPr id="6" name="Text Placeholder 2">
            <a:extLst>
              <a:ext uri="{FF2B5EF4-FFF2-40B4-BE49-F238E27FC236}">
                <a16:creationId xmlns:a16="http://schemas.microsoft.com/office/drawing/2014/main" id="{78D78ADB-B35D-EC51-96F9-73637C4FF138}"/>
              </a:ext>
            </a:extLst>
          </p:cNvPr>
          <p:cNvSpPr txBox="1">
            <a:spLocks/>
          </p:cNvSpPr>
          <p:nvPr/>
        </p:nvSpPr>
        <p:spPr>
          <a:xfrm>
            <a:off x="730828" y="2232719"/>
            <a:ext cx="7523664"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ea typeface="Calibri"/>
                <a:cs typeface="Calibri"/>
              </a:rPr>
              <a:t>"Any fool can write code that a computer can understand. Good programmers write code that humans can understand"</a:t>
            </a:r>
            <a:endParaRPr lang="en-US"/>
          </a:p>
        </p:txBody>
      </p:sp>
      <p:sp>
        <p:nvSpPr>
          <p:cNvPr id="7" name="Fred Brooks, 1975">
            <a:extLst>
              <a:ext uri="{FF2B5EF4-FFF2-40B4-BE49-F238E27FC236}">
                <a16:creationId xmlns:a16="http://schemas.microsoft.com/office/drawing/2014/main" id="{8F656D3A-483C-68BA-A842-A28C729C67BC}"/>
              </a:ext>
            </a:extLst>
          </p:cNvPr>
          <p:cNvSpPr txBox="1"/>
          <p:nvPr/>
        </p:nvSpPr>
        <p:spPr>
          <a:xfrm>
            <a:off x="5392148" y="4042941"/>
            <a:ext cx="1582421" cy="41036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lgn="l" defTabSz="825500">
              <a:defRPr sz="3200" b="1">
                <a:solidFill>
                  <a:srgbClr val="000000"/>
                </a:solidFill>
              </a:defRPr>
            </a:lvl1pPr>
          </a:lstStyle>
          <a:p>
            <a:r>
              <a:rPr lang="en-US" sz="2000" b="0"/>
              <a:t>Martin Fowler</a:t>
            </a:r>
            <a:endParaRPr lang="en-US"/>
          </a:p>
        </p:txBody>
      </p:sp>
    </p:spTree>
    <p:extLst>
      <p:ext uri="{BB962C8B-B14F-4D97-AF65-F5344CB8AC3E}">
        <p14:creationId xmlns:p14="http://schemas.microsoft.com/office/powerpoint/2010/main" val="1672580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9</a:t>
            </a:fld>
            <a:endParaRPr lang="en-US"/>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a:t>Fred Brooks, 1975</a:t>
            </a:r>
          </a:p>
        </p:txBody>
      </p:sp>
      <p:sp>
        <p:nvSpPr>
          <p:cNvPr id="10" name="Text Placeholder 2">
            <a:extLst>
              <a:ext uri="{FF2B5EF4-FFF2-40B4-BE49-F238E27FC236}">
                <a16:creationId xmlns:a16="http://schemas.microsoft.com/office/drawing/2014/main" id="{E302C168-FA0B-01A1-DE7A-90ADFE7DB347}"/>
              </a:ext>
            </a:extLst>
          </p:cNvPr>
          <p:cNvSpPr txBox="1">
            <a:spLocks/>
          </p:cNvSpPr>
          <p:nvPr/>
        </p:nvSpPr>
        <p:spPr>
          <a:xfrm>
            <a:off x="730828" y="3098628"/>
            <a:ext cx="7523664" cy="11474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ea typeface="Calibri"/>
                <a:cs typeface="Calibri"/>
              </a:rPr>
              <a:t>"Adding manpower to a late software project makes it later"</a:t>
            </a:r>
            <a:endParaRPr lang="en-US"/>
          </a:p>
        </p:txBody>
      </p:sp>
    </p:spTree>
    <p:extLst>
      <p:ext uri="{BB962C8B-B14F-4D97-AF65-F5344CB8AC3E}">
        <p14:creationId xmlns:p14="http://schemas.microsoft.com/office/powerpoint/2010/main" val="235161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a8eec281-aaa3-4dae-ac9b-9a398b9215e7}" enabled="0" method="" siteId="{a8eec281-aaa3-4dae-ac9b-9a398b9215e7}" removed="1"/>
</clbl:labelList>
</file>

<file path=docProps/app.xml><?xml version="1.0" encoding="utf-8"?>
<Properties xmlns="http://schemas.openxmlformats.org/officeDocument/2006/extended-properties" xmlns:vt="http://schemas.openxmlformats.org/officeDocument/2006/docPropsVTypes">
  <TotalTime>2581</TotalTime>
  <Words>1374</Words>
  <Application>Microsoft Macintosh PowerPoint</Application>
  <PresentationFormat>Widescreen</PresentationFormat>
  <Paragraphs>196</Paragraphs>
  <Slides>21</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Helvetica Neue</vt:lpstr>
      <vt:lpstr>Verdana</vt:lpstr>
      <vt:lpstr>Wingdings</vt:lpstr>
      <vt:lpstr>Office Theme</vt:lpstr>
      <vt:lpstr>CS 4530: Fundamentals of Software Engineering Module 1.1 Course Introduction</vt:lpstr>
      <vt:lpstr>Course staff</vt:lpstr>
      <vt:lpstr>Learning Objectives for this Lesson</vt:lpstr>
      <vt:lpstr>What does it mean to make software... engineering? </vt:lpstr>
      <vt:lpstr>Origins of "software engineering"</vt:lpstr>
      <vt:lpstr>One definition of "software engineering"</vt:lpstr>
      <vt:lpstr>Okay, what do you mean by "large"</vt:lpstr>
      <vt:lpstr>Problem #1: Programs need to be read by people</vt:lpstr>
      <vt:lpstr>Problem #2: People need to talk to each other</vt:lpstr>
      <vt:lpstr>So, software engineering must encompass:</vt:lpstr>
      <vt:lpstr>The course will cover</vt:lpstr>
      <vt:lpstr>Three Scales of Design</vt:lpstr>
      <vt:lpstr>So, software engineering must encompass:</vt:lpstr>
      <vt:lpstr>So, software engineering must encompass:</vt:lpstr>
      <vt:lpstr>So, software engineering must encompass:</vt:lpstr>
      <vt:lpstr>Not unique to software engineering!</vt:lpstr>
      <vt:lpstr>Not unique to software engineering!</vt:lpstr>
      <vt:lpstr>Not unique to software engineering!</vt:lpstr>
      <vt:lpstr>Not unique to software engineering!</vt:lpstr>
      <vt:lpstr>Course outcomes</vt:lpstr>
      <vt:lpstr>Course outcomes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Robert Simmons</cp:lastModifiedBy>
  <cp:revision>4</cp:revision>
  <dcterms:created xsi:type="dcterms:W3CDTF">2021-01-07T15:19:22Z</dcterms:created>
  <dcterms:modified xsi:type="dcterms:W3CDTF">2025-04-29T22:04:43Z</dcterms:modified>
</cp:coreProperties>
</file>